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304" r:id="rId6"/>
    <p:sldId id="272" r:id="rId7"/>
    <p:sldId id="259" r:id="rId8"/>
    <p:sldId id="270" r:id="rId9"/>
    <p:sldId id="273" r:id="rId10"/>
    <p:sldId id="305" r:id="rId11"/>
    <p:sldId id="274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3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97525-5923-4BDB-AA8B-9F8858BAA7A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241FFD5-8127-4712-BF8F-24034E6BA7C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Adquiridos</a:t>
          </a:r>
        </a:p>
      </dgm:t>
    </dgm:pt>
    <dgm:pt modelId="{3BF18F04-362C-434C-93A6-76B05504069F}" type="parTrans" cxnId="{47A232AF-6811-4F6B-BB09-BD9FC408CB84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61407C62-A5D4-461F-8079-B901808EEB0A}" type="sibTrans" cxnId="{47A232AF-6811-4F6B-BB09-BD9FC408CB84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4D0BC5E8-F32F-4FA4-9D54-DCB976ECE51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Faixa de fronteira</a:t>
          </a:r>
        </a:p>
      </dgm:t>
    </dgm:pt>
    <dgm:pt modelId="{B22D5E52-22D6-47D8-BC70-384A8BC2352D}" type="parTrans" cxnId="{6ED88F7D-D74D-46A0-803E-EF26395B8A59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54808A17-4AD1-4B22-9C60-61A0409CA934}" type="sibTrans" cxnId="{6ED88F7D-D74D-46A0-803E-EF26395B8A59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FBF52050-83BE-44AC-8E79-C0EA743464C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Estradas federais</a:t>
          </a:r>
        </a:p>
      </dgm:t>
    </dgm:pt>
    <dgm:pt modelId="{EBB40829-8B5A-4985-AD8B-5A4F22A8F443}" type="parTrans" cxnId="{577FBAE4-5BC7-440B-9544-24F8C8314C6B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DA87E4AE-4D46-4D04-8D30-5D449D7650A5}" type="sibTrans" cxnId="{577FBAE4-5BC7-440B-9544-24F8C8314C6B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07F9F83F-7E0B-4758-A665-34503F4842C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Ilhas fluviais, lacustres, ilhas costeiras* e oceânicas</a:t>
          </a:r>
        </a:p>
      </dgm:t>
    </dgm:pt>
    <dgm:pt modelId="{729CD19C-106A-4088-810E-E3CAE41558B9}" type="parTrans" cxnId="{B2D38D77-0CBF-4E16-BD12-327978F1ABDE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DC22CF21-306A-4F38-9BB3-E60768EB2A2B}" type="sibTrans" cxnId="{B2D38D77-0CBF-4E16-BD12-327978F1ABDE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644BB473-1D69-4187-977E-9BBD14387E6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Cavidades naturais</a:t>
          </a:r>
        </a:p>
      </dgm:t>
    </dgm:pt>
    <dgm:pt modelId="{3654C588-A2FC-4188-8056-695FE2B56D2B}" type="parTrans" cxnId="{309D1837-F986-4E8C-9D6E-69C07253D334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A2AE51F9-53EF-4A3A-9C82-573D8E2CB819}" type="sibTrans" cxnId="{309D1837-F986-4E8C-9D6E-69C07253D334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B45F461F-B197-4A04-825A-12A15E31597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Terras indígenas</a:t>
          </a:r>
        </a:p>
      </dgm:t>
    </dgm:pt>
    <dgm:pt modelId="{5CAF490F-2DF2-42BB-B772-B20FB1EE637D}" type="parTrans" cxnId="{7B6F276E-FAE8-4ABD-A6D0-C4C63F0DFD4E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0AB81217-3491-4608-ADE3-D5E3B55C97E2}" type="sibTrans" cxnId="{7B6F276E-FAE8-4ABD-A6D0-C4C63F0DFD4E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F6667D9C-A118-4EAC-B874-3AFF89659D0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Praias marítimas, terrenos de marinha e acrescidos</a:t>
          </a:r>
        </a:p>
      </dgm:t>
    </dgm:pt>
    <dgm:pt modelId="{1D633B5D-63BB-45F4-B3F5-4F7C6440957D}" type="parTrans" cxnId="{664D60CC-80BB-4964-88E8-B2E882296219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34867D8B-C01F-4EA7-B6CD-25409BE1BE0D}" type="sibTrans" cxnId="{664D60CC-80BB-4964-88E8-B2E882296219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49B8959D-D440-4E20-B0D0-0570BE2404E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Sítios arqueológicos</a:t>
          </a:r>
        </a:p>
      </dgm:t>
    </dgm:pt>
    <dgm:pt modelId="{CBBD0520-9A96-44E7-936C-66457E735E8A}" type="parTrans" cxnId="{89BCB590-F4B4-4F1F-BDA3-EB035284E657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9FDB194D-F946-4F87-9FBB-42AA7320519D}" type="sibTrans" cxnId="{89BCB590-F4B4-4F1F-BDA3-EB035284E657}">
      <dgm:prSet/>
      <dgm:spPr/>
      <dgm:t>
        <a:bodyPr/>
        <a:lstStyle/>
        <a:p>
          <a:endParaRPr lang="pt-BR" sz="1600">
            <a:latin typeface="Verdana Pro Condensed Bold" panose="020B0604020202020204"/>
          </a:endParaRPr>
        </a:p>
      </dgm:t>
    </dgm:pt>
    <dgm:pt modelId="{2EC8D999-9FF4-4626-9552-7327E6C4598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Fortificações e construções militares</a:t>
          </a:r>
        </a:p>
      </dgm:t>
    </dgm:pt>
    <dgm:pt modelId="{595936C5-ADAF-47F6-A7E1-C53128C67E89}" type="parTrans" cxnId="{505DC65B-80FE-47A4-AC78-122C3D8BFD9E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5649748C-9815-4848-A822-E905B2269DBA}" type="sibTrans" cxnId="{505DC65B-80FE-47A4-AC78-122C3D8BFD9E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1187C5E7-638D-4CD9-80CF-91C88FE21FD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Mar territorial e a plataforma continental</a:t>
          </a:r>
        </a:p>
      </dgm:t>
    </dgm:pt>
    <dgm:pt modelId="{6775A92B-3BE3-4C89-BF99-0E032616FBA7}" type="parTrans" cxnId="{D627CDE5-FBE0-414B-A6FC-DA83632DAC3C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A3B5F593-400E-4348-91FE-1AED1C2F4C88}" type="sibTrans" cxnId="{D627CDE5-FBE0-414B-A6FC-DA83632DAC3C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EE082E5B-2CCB-4851-AEC6-93D172F1AB4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Lagos e rios internacionais e divisor de UFs</a:t>
          </a:r>
        </a:p>
      </dgm:t>
    </dgm:pt>
    <dgm:pt modelId="{9EE64ABE-AA24-4F2D-8757-54DAF0D2D80A}" type="parTrans" cxnId="{E795186B-07A4-42B2-A9C7-58C1175AC564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E0F95CBB-F365-4F0D-A3F8-BEDCC61F0E07}" type="sibTrans" cxnId="{E795186B-07A4-42B2-A9C7-58C1175AC564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2E713F13-D496-4528-BC7E-1446EF6941C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latin typeface="Verdana Pro Condensed Bold" panose="020B0604020202020204"/>
            </a:rPr>
            <a:t>Praias fluviais e terrenos marginais </a:t>
          </a:r>
        </a:p>
      </dgm:t>
    </dgm:pt>
    <dgm:pt modelId="{7609F908-7B20-406C-9516-44BAEF561D9A}" type="parTrans" cxnId="{6F2D58F3-79EF-4C0D-8C77-2045D76FA68E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BC01BC37-E37B-43B2-94F5-88B7934DE94C}" type="sibTrans" cxnId="{6F2D58F3-79EF-4C0D-8C77-2045D76FA68E}">
      <dgm:prSet/>
      <dgm:spPr/>
      <dgm:t>
        <a:bodyPr/>
        <a:lstStyle/>
        <a:p>
          <a:endParaRPr lang="pt-PT" sz="1600">
            <a:latin typeface="Verdana Pro Condensed Bold" panose="020B0604020202020204"/>
          </a:endParaRPr>
        </a:p>
      </dgm:t>
    </dgm:pt>
    <dgm:pt modelId="{C9DAF0B0-9102-4C3F-95D2-F1AB2CC35DBC}" type="pres">
      <dgm:prSet presAssocID="{96997525-5923-4BDB-AA8B-9F8858BAA7A6}" presName="diagram" presStyleCnt="0">
        <dgm:presLayoutVars>
          <dgm:dir/>
          <dgm:resizeHandles val="exact"/>
        </dgm:presLayoutVars>
      </dgm:prSet>
      <dgm:spPr/>
    </dgm:pt>
    <dgm:pt modelId="{BDCDD633-B7A0-40AA-98CC-7F1DB70D9EF1}" type="pres">
      <dgm:prSet presAssocID="{3241FFD5-8127-4712-BF8F-24034E6BA7C5}" presName="node" presStyleLbl="node1" presStyleIdx="0" presStyleCnt="12">
        <dgm:presLayoutVars>
          <dgm:bulletEnabled val="1"/>
        </dgm:presLayoutVars>
      </dgm:prSet>
      <dgm:spPr/>
    </dgm:pt>
    <dgm:pt modelId="{66F02092-6A43-4E89-9688-69F071895CFC}" type="pres">
      <dgm:prSet presAssocID="{61407C62-A5D4-461F-8079-B901808EEB0A}" presName="sibTrans" presStyleCnt="0"/>
      <dgm:spPr/>
    </dgm:pt>
    <dgm:pt modelId="{0AF7EDC5-67C9-4E13-9452-D83A9DE7849C}" type="pres">
      <dgm:prSet presAssocID="{2E713F13-D496-4528-BC7E-1446EF6941CA}" presName="node" presStyleLbl="node1" presStyleIdx="1" presStyleCnt="12" custLinFactX="9556" custLinFactNeighborX="100000" custLinFactNeighborY="-2098">
        <dgm:presLayoutVars>
          <dgm:bulletEnabled val="1"/>
        </dgm:presLayoutVars>
      </dgm:prSet>
      <dgm:spPr/>
    </dgm:pt>
    <dgm:pt modelId="{D8E7E22A-33B3-4716-BE7F-13D671788E60}" type="pres">
      <dgm:prSet presAssocID="{BC01BC37-E37B-43B2-94F5-88B7934DE94C}" presName="sibTrans" presStyleCnt="0"/>
      <dgm:spPr/>
    </dgm:pt>
    <dgm:pt modelId="{A107C545-C146-49CF-9533-5FA9F4494ABE}" type="pres">
      <dgm:prSet presAssocID="{EE082E5B-2CCB-4851-AEC6-93D172F1AB44}" presName="node" presStyleLbl="node1" presStyleIdx="2" presStyleCnt="12" custLinFactX="-8301" custLinFactNeighborX="-100000" custLinFactNeighborY="-2054">
        <dgm:presLayoutVars>
          <dgm:bulletEnabled val="1"/>
        </dgm:presLayoutVars>
      </dgm:prSet>
      <dgm:spPr/>
    </dgm:pt>
    <dgm:pt modelId="{363ED2CE-D554-4350-AE67-BC8B5305D911}" type="pres">
      <dgm:prSet presAssocID="{E0F95CBB-F365-4F0D-A3F8-BEDCC61F0E07}" presName="sibTrans" presStyleCnt="0"/>
      <dgm:spPr/>
    </dgm:pt>
    <dgm:pt modelId="{B1C2EFE4-0D12-45D0-B7DF-CE5A9FC8324B}" type="pres">
      <dgm:prSet presAssocID="{1187C5E7-638D-4CD9-80CF-91C88FE21FDE}" presName="node" presStyleLbl="node1" presStyleIdx="3" presStyleCnt="12">
        <dgm:presLayoutVars>
          <dgm:bulletEnabled val="1"/>
        </dgm:presLayoutVars>
      </dgm:prSet>
      <dgm:spPr/>
    </dgm:pt>
    <dgm:pt modelId="{98818EE1-C366-4805-BFE7-1BB1F99A77C8}" type="pres">
      <dgm:prSet presAssocID="{A3B5F593-400E-4348-91FE-1AED1C2F4C88}" presName="sibTrans" presStyleCnt="0"/>
      <dgm:spPr/>
    </dgm:pt>
    <dgm:pt modelId="{7823AA63-E8B0-4578-9B09-0EDD23306276}" type="pres">
      <dgm:prSet presAssocID="{4D0BC5E8-F32F-4FA4-9D54-DCB976ECE519}" presName="node" presStyleLbl="node1" presStyleIdx="4" presStyleCnt="12">
        <dgm:presLayoutVars>
          <dgm:bulletEnabled val="1"/>
        </dgm:presLayoutVars>
      </dgm:prSet>
      <dgm:spPr/>
    </dgm:pt>
    <dgm:pt modelId="{F4858268-5652-4BB7-807A-3DF20DB845E7}" type="pres">
      <dgm:prSet presAssocID="{54808A17-4AD1-4B22-9C60-61A0409CA934}" presName="sibTrans" presStyleCnt="0"/>
      <dgm:spPr/>
    </dgm:pt>
    <dgm:pt modelId="{C6F92E46-7690-4847-BDF0-B3CF380CAC97}" type="pres">
      <dgm:prSet presAssocID="{FBF52050-83BE-44AC-8E79-C0EA743464C3}" presName="node" presStyleLbl="node1" presStyleIdx="5" presStyleCnt="12">
        <dgm:presLayoutVars>
          <dgm:bulletEnabled val="1"/>
        </dgm:presLayoutVars>
      </dgm:prSet>
      <dgm:spPr/>
    </dgm:pt>
    <dgm:pt modelId="{5FAB397D-EF4F-4667-87AE-D37F3729255B}" type="pres">
      <dgm:prSet presAssocID="{DA87E4AE-4D46-4D04-8D30-5D449D7650A5}" presName="sibTrans" presStyleCnt="0"/>
      <dgm:spPr/>
    </dgm:pt>
    <dgm:pt modelId="{62EE6DC2-7A82-40D4-AACC-89848FBAADBB}" type="pres">
      <dgm:prSet presAssocID="{07F9F83F-7E0B-4758-A665-34503F4842CD}" presName="node" presStyleLbl="node1" presStyleIdx="6" presStyleCnt="12">
        <dgm:presLayoutVars>
          <dgm:bulletEnabled val="1"/>
        </dgm:presLayoutVars>
      </dgm:prSet>
      <dgm:spPr/>
    </dgm:pt>
    <dgm:pt modelId="{C3839CF0-B310-4961-9B8A-9510CC640127}" type="pres">
      <dgm:prSet presAssocID="{DC22CF21-306A-4F38-9BB3-E60768EB2A2B}" presName="sibTrans" presStyleCnt="0"/>
      <dgm:spPr/>
    </dgm:pt>
    <dgm:pt modelId="{8DA24C01-75FC-4953-8AE1-D096A9932AFD}" type="pres">
      <dgm:prSet presAssocID="{644BB473-1D69-4187-977E-9BBD14387E6D}" presName="node" presStyleLbl="node1" presStyleIdx="7" presStyleCnt="12">
        <dgm:presLayoutVars>
          <dgm:bulletEnabled val="1"/>
        </dgm:presLayoutVars>
      </dgm:prSet>
      <dgm:spPr/>
    </dgm:pt>
    <dgm:pt modelId="{62AFE302-4530-4B68-9EF7-7FDF064A3991}" type="pres">
      <dgm:prSet presAssocID="{A2AE51F9-53EF-4A3A-9C82-573D8E2CB819}" presName="sibTrans" presStyleCnt="0"/>
      <dgm:spPr/>
    </dgm:pt>
    <dgm:pt modelId="{BFE12037-2E09-413C-B4C6-D62C4951DB29}" type="pres">
      <dgm:prSet presAssocID="{B45F461F-B197-4A04-825A-12A15E31597A}" presName="node" presStyleLbl="node1" presStyleIdx="8" presStyleCnt="12">
        <dgm:presLayoutVars>
          <dgm:bulletEnabled val="1"/>
        </dgm:presLayoutVars>
      </dgm:prSet>
      <dgm:spPr/>
    </dgm:pt>
    <dgm:pt modelId="{62A1A325-8E05-4680-A3F4-F820A31EA37D}" type="pres">
      <dgm:prSet presAssocID="{0AB81217-3491-4608-ADE3-D5E3B55C97E2}" presName="sibTrans" presStyleCnt="0"/>
      <dgm:spPr/>
    </dgm:pt>
    <dgm:pt modelId="{36186878-0C43-481E-96D2-EDE33ADFD0A5}" type="pres">
      <dgm:prSet presAssocID="{F6667D9C-A118-4EAC-B874-3AFF89659D0C}" presName="node" presStyleLbl="node1" presStyleIdx="9" presStyleCnt="12">
        <dgm:presLayoutVars>
          <dgm:bulletEnabled val="1"/>
        </dgm:presLayoutVars>
      </dgm:prSet>
      <dgm:spPr/>
    </dgm:pt>
    <dgm:pt modelId="{2F63D08C-EAE0-48BF-86B8-1E7C2E8D6D8E}" type="pres">
      <dgm:prSet presAssocID="{34867D8B-C01F-4EA7-B6CD-25409BE1BE0D}" presName="sibTrans" presStyleCnt="0"/>
      <dgm:spPr/>
    </dgm:pt>
    <dgm:pt modelId="{3ED785D2-B713-44F5-B875-4E3AA6A524CB}" type="pres">
      <dgm:prSet presAssocID="{49B8959D-D440-4E20-B0D0-0570BE2404E6}" presName="node" presStyleLbl="node1" presStyleIdx="10" presStyleCnt="12">
        <dgm:presLayoutVars>
          <dgm:bulletEnabled val="1"/>
        </dgm:presLayoutVars>
      </dgm:prSet>
      <dgm:spPr/>
    </dgm:pt>
    <dgm:pt modelId="{7A0FA318-C0F0-450A-B0C6-ECCE1C5760F4}" type="pres">
      <dgm:prSet presAssocID="{9FDB194D-F946-4F87-9FBB-42AA7320519D}" presName="sibTrans" presStyleCnt="0"/>
      <dgm:spPr/>
    </dgm:pt>
    <dgm:pt modelId="{3444CA1F-ABE5-4BE2-A14D-663EC9363BAC}" type="pres">
      <dgm:prSet presAssocID="{2EC8D999-9FF4-4626-9552-7327E6C4598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275370F-D438-4D76-8F85-18EDB7513239}" type="presOf" srcId="{644BB473-1D69-4187-977E-9BBD14387E6D}" destId="{8DA24C01-75FC-4953-8AE1-D096A9932AFD}" srcOrd="0" destOrd="0" presId="urn:microsoft.com/office/officeart/2005/8/layout/default"/>
    <dgm:cxn modelId="{B7A0E81A-020E-4033-BD6F-A42AC9C9964B}" type="presOf" srcId="{96997525-5923-4BDB-AA8B-9F8858BAA7A6}" destId="{C9DAF0B0-9102-4C3F-95D2-F1AB2CC35DBC}" srcOrd="0" destOrd="0" presId="urn:microsoft.com/office/officeart/2005/8/layout/default"/>
    <dgm:cxn modelId="{88B00D21-76FE-4341-A238-8AA51F48E386}" type="presOf" srcId="{49B8959D-D440-4E20-B0D0-0570BE2404E6}" destId="{3ED785D2-B713-44F5-B875-4E3AA6A524CB}" srcOrd="0" destOrd="0" presId="urn:microsoft.com/office/officeart/2005/8/layout/default"/>
    <dgm:cxn modelId="{1282A92E-E8F8-414F-8CAA-7342320389CB}" type="presOf" srcId="{EE082E5B-2CCB-4851-AEC6-93D172F1AB44}" destId="{A107C545-C146-49CF-9533-5FA9F4494ABE}" srcOrd="0" destOrd="0" presId="urn:microsoft.com/office/officeart/2005/8/layout/default"/>
    <dgm:cxn modelId="{68944E31-8D79-49E3-94CB-A60839964329}" type="presOf" srcId="{F6667D9C-A118-4EAC-B874-3AFF89659D0C}" destId="{36186878-0C43-481E-96D2-EDE33ADFD0A5}" srcOrd="0" destOrd="0" presId="urn:microsoft.com/office/officeart/2005/8/layout/default"/>
    <dgm:cxn modelId="{309D1837-F986-4E8C-9D6E-69C07253D334}" srcId="{96997525-5923-4BDB-AA8B-9F8858BAA7A6}" destId="{644BB473-1D69-4187-977E-9BBD14387E6D}" srcOrd="7" destOrd="0" parTransId="{3654C588-A2FC-4188-8056-695FE2B56D2B}" sibTransId="{A2AE51F9-53EF-4A3A-9C82-573D8E2CB819}"/>
    <dgm:cxn modelId="{505DC65B-80FE-47A4-AC78-122C3D8BFD9E}" srcId="{96997525-5923-4BDB-AA8B-9F8858BAA7A6}" destId="{2EC8D999-9FF4-4626-9552-7327E6C45988}" srcOrd="11" destOrd="0" parTransId="{595936C5-ADAF-47F6-A7E1-C53128C67E89}" sibTransId="{5649748C-9815-4848-A822-E905B2269DBA}"/>
    <dgm:cxn modelId="{9D08C45E-1021-4BE3-98EB-372672DD439A}" type="presOf" srcId="{1187C5E7-638D-4CD9-80CF-91C88FE21FDE}" destId="{B1C2EFE4-0D12-45D0-B7DF-CE5A9FC8324B}" srcOrd="0" destOrd="0" presId="urn:microsoft.com/office/officeart/2005/8/layout/default"/>
    <dgm:cxn modelId="{E795186B-07A4-42B2-A9C7-58C1175AC564}" srcId="{96997525-5923-4BDB-AA8B-9F8858BAA7A6}" destId="{EE082E5B-2CCB-4851-AEC6-93D172F1AB44}" srcOrd="2" destOrd="0" parTransId="{9EE64ABE-AA24-4F2D-8757-54DAF0D2D80A}" sibTransId="{E0F95CBB-F365-4F0D-A3F8-BEDCC61F0E07}"/>
    <dgm:cxn modelId="{392E164D-AA70-494A-8AE8-0446DBAA2C22}" type="presOf" srcId="{2EC8D999-9FF4-4626-9552-7327E6C45988}" destId="{3444CA1F-ABE5-4BE2-A14D-663EC9363BAC}" srcOrd="0" destOrd="0" presId="urn:microsoft.com/office/officeart/2005/8/layout/default"/>
    <dgm:cxn modelId="{7B6F276E-FAE8-4ABD-A6D0-C4C63F0DFD4E}" srcId="{96997525-5923-4BDB-AA8B-9F8858BAA7A6}" destId="{B45F461F-B197-4A04-825A-12A15E31597A}" srcOrd="8" destOrd="0" parTransId="{5CAF490F-2DF2-42BB-B772-B20FB1EE637D}" sibTransId="{0AB81217-3491-4608-ADE3-D5E3B55C97E2}"/>
    <dgm:cxn modelId="{B2D38D77-0CBF-4E16-BD12-327978F1ABDE}" srcId="{96997525-5923-4BDB-AA8B-9F8858BAA7A6}" destId="{07F9F83F-7E0B-4758-A665-34503F4842CD}" srcOrd="6" destOrd="0" parTransId="{729CD19C-106A-4088-810E-E3CAE41558B9}" sibTransId="{DC22CF21-306A-4F38-9BB3-E60768EB2A2B}"/>
    <dgm:cxn modelId="{6ED88F7D-D74D-46A0-803E-EF26395B8A59}" srcId="{96997525-5923-4BDB-AA8B-9F8858BAA7A6}" destId="{4D0BC5E8-F32F-4FA4-9D54-DCB976ECE519}" srcOrd="4" destOrd="0" parTransId="{B22D5E52-22D6-47D8-BC70-384A8BC2352D}" sibTransId="{54808A17-4AD1-4B22-9C60-61A0409CA934}"/>
    <dgm:cxn modelId="{FDC2D47F-50E6-4A0A-866A-4C2FAD1AAD33}" type="presOf" srcId="{3241FFD5-8127-4712-BF8F-24034E6BA7C5}" destId="{BDCDD633-B7A0-40AA-98CC-7F1DB70D9EF1}" srcOrd="0" destOrd="0" presId="urn:microsoft.com/office/officeart/2005/8/layout/default"/>
    <dgm:cxn modelId="{E8F5BD88-69D9-4735-B707-8B7025A89109}" type="presOf" srcId="{07F9F83F-7E0B-4758-A665-34503F4842CD}" destId="{62EE6DC2-7A82-40D4-AACC-89848FBAADBB}" srcOrd="0" destOrd="0" presId="urn:microsoft.com/office/officeart/2005/8/layout/default"/>
    <dgm:cxn modelId="{89BCB590-F4B4-4F1F-BDA3-EB035284E657}" srcId="{96997525-5923-4BDB-AA8B-9F8858BAA7A6}" destId="{49B8959D-D440-4E20-B0D0-0570BE2404E6}" srcOrd="10" destOrd="0" parTransId="{CBBD0520-9A96-44E7-936C-66457E735E8A}" sibTransId="{9FDB194D-F946-4F87-9FBB-42AA7320519D}"/>
    <dgm:cxn modelId="{47A232AF-6811-4F6B-BB09-BD9FC408CB84}" srcId="{96997525-5923-4BDB-AA8B-9F8858BAA7A6}" destId="{3241FFD5-8127-4712-BF8F-24034E6BA7C5}" srcOrd="0" destOrd="0" parTransId="{3BF18F04-362C-434C-93A6-76B05504069F}" sibTransId="{61407C62-A5D4-461F-8079-B901808EEB0A}"/>
    <dgm:cxn modelId="{664D60CC-80BB-4964-88E8-B2E882296219}" srcId="{96997525-5923-4BDB-AA8B-9F8858BAA7A6}" destId="{F6667D9C-A118-4EAC-B874-3AFF89659D0C}" srcOrd="9" destOrd="0" parTransId="{1D633B5D-63BB-45F4-B3F5-4F7C6440957D}" sibTransId="{34867D8B-C01F-4EA7-B6CD-25409BE1BE0D}"/>
    <dgm:cxn modelId="{993BA5D3-CE86-4D14-8D24-2C1AC0193CEF}" type="presOf" srcId="{B45F461F-B197-4A04-825A-12A15E31597A}" destId="{BFE12037-2E09-413C-B4C6-D62C4951DB29}" srcOrd="0" destOrd="0" presId="urn:microsoft.com/office/officeart/2005/8/layout/default"/>
    <dgm:cxn modelId="{AC9886DF-A24A-4A86-A986-080F2FBB1C89}" type="presOf" srcId="{FBF52050-83BE-44AC-8E79-C0EA743464C3}" destId="{C6F92E46-7690-4847-BDF0-B3CF380CAC97}" srcOrd="0" destOrd="0" presId="urn:microsoft.com/office/officeart/2005/8/layout/default"/>
    <dgm:cxn modelId="{9E63FBE0-1D2C-4B56-A7A2-73F9788BC1EC}" type="presOf" srcId="{4D0BC5E8-F32F-4FA4-9D54-DCB976ECE519}" destId="{7823AA63-E8B0-4578-9B09-0EDD23306276}" srcOrd="0" destOrd="0" presId="urn:microsoft.com/office/officeart/2005/8/layout/default"/>
    <dgm:cxn modelId="{577FBAE4-5BC7-440B-9544-24F8C8314C6B}" srcId="{96997525-5923-4BDB-AA8B-9F8858BAA7A6}" destId="{FBF52050-83BE-44AC-8E79-C0EA743464C3}" srcOrd="5" destOrd="0" parTransId="{EBB40829-8B5A-4985-AD8B-5A4F22A8F443}" sibTransId="{DA87E4AE-4D46-4D04-8D30-5D449D7650A5}"/>
    <dgm:cxn modelId="{D627CDE5-FBE0-414B-A6FC-DA83632DAC3C}" srcId="{96997525-5923-4BDB-AA8B-9F8858BAA7A6}" destId="{1187C5E7-638D-4CD9-80CF-91C88FE21FDE}" srcOrd="3" destOrd="0" parTransId="{6775A92B-3BE3-4C89-BF99-0E032616FBA7}" sibTransId="{A3B5F593-400E-4348-91FE-1AED1C2F4C88}"/>
    <dgm:cxn modelId="{6F2D58F3-79EF-4C0D-8C77-2045D76FA68E}" srcId="{96997525-5923-4BDB-AA8B-9F8858BAA7A6}" destId="{2E713F13-D496-4528-BC7E-1446EF6941CA}" srcOrd="1" destOrd="0" parTransId="{7609F908-7B20-406C-9516-44BAEF561D9A}" sibTransId="{BC01BC37-E37B-43B2-94F5-88B7934DE94C}"/>
    <dgm:cxn modelId="{13D08AF5-60D8-43E2-B17B-782FE5A82556}" type="presOf" srcId="{2E713F13-D496-4528-BC7E-1446EF6941CA}" destId="{0AF7EDC5-67C9-4E13-9452-D83A9DE7849C}" srcOrd="0" destOrd="0" presId="urn:microsoft.com/office/officeart/2005/8/layout/default"/>
    <dgm:cxn modelId="{1B2F3633-945C-4A99-9D5B-EF5117F8BD80}" type="presParOf" srcId="{C9DAF0B0-9102-4C3F-95D2-F1AB2CC35DBC}" destId="{BDCDD633-B7A0-40AA-98CC-7F1DB70D9EF1}" srcOrd="0" destOrd="0" presId="urn:microsoft.com/office/officeart/2005/8/layout/default"/>
    <dgm:cxn modelId="{778F01D8-660F-439A-BDC0-AFB5E8439A36}" type="presParOf" srcId="{C9DAF0B0-9102-4C3F-95D2-F1AB2CC35DBC}" destId="{66F02092-6A43-4E89-9688-69F071895CFC}" srcOrd="1" destOrd="0" presId="urn:microsoft.com/office/officeart/2005/8/layout/default"/>
    <dgm:cxn modelId="{9BEC0200-9338-4ED9-AA00-7281121C4889}" type="presParOf" srcId="{C9DAF0B0-9102-4C3F-95D2-F1AB2CC35DBC}" destId="{0AF7EDC5-67C9-4E13-9452-D83A9DE7849C}" srcOrd="2" destOrd="0" presId="urn:microsoft.com/office/officeart/2005/8/layout/default"/>
    <dgm:cxn modelId="{0318ECA6-7478-4B3F-93A9-82FC622B82AA}" type="presParOf" srcId="{C9DAF0B0-9102-4C3F-95D2-F1AB2CC35DBC}" destId="{D8E7E22A-33B3-4716-BE7F-13D671788E60}" srcOrd="3" destOrd="0" presId="urn:microsoft.com/office/officeart/2005/8/layout/default"/>
    <dgm:cxn modelId="{F363732A-B390-42D2-817A-FC8141587487}" type="presParOf" srcId="{C9DAF0B0-9102-4C3F-95D2-F1AB2CC35DBC}" destId="{A107C545-C146-49CF-9533-5FA9F4494ABE}" srcOrd="4" destOrd="0" presId="urn:microsoft.com/office/officeart/2005/8/layout/default"/>
    <dgm:cxn modelId="{BE6BC4CD-2DF2-43D7-BE0A-1AE99B4DE15D}" type="presParOf" srcId="{C9DAF0B0-9102-4C3F-95D2-F1AB2CC35DBC}" destId="{363ED2CE-D554-4350-AE67-BC8B5305D911}" srcOrd="5" destOrd="0" presId="urn:microsoft.com/office/officeart/2005/8/layout/default"/>
    <dgm:cxn modelId="{96FC0640-3C93-4361-8EB0-811675B0AC48}" type="presParOf" srcId="{C9DAF0B0-9102-4C3F-95D2-F1AB2CC35DBC}" destId="{B1C2EFE4-0D12-45D0-B7DF-CE5A9FC8324B}" srcOrd="6" destOrd="0" presId="urn:microsoft.com/office/officeart/2005/8/layout/default"/>
    <dgm:cxn modelId="{5179D3D6-807C-40E5-A767-291F8D978674}" type="presParOf" srcId="{C9DAF0B0-9102-4C3F-95D2-F1AB2CC35DBC}" destId="{98818EE1-C366-4805-BFE7-1BB1F99A77C8}" srcOrd="7" destOrd="0" presId="urn:microsoft.com/office/officeart/2005/8/layout/default"/>
    <dgm:cxn modelId="{7D23D59B-B6EB-4819-A923-4806C22FF13B}" type="presParOf" srcId="{C9DAF0B0-9102-4C3F-95D2-F1AB2CC35DBC}" destId="{7823AA63-E8B0-4578-9B09-0EDD23306276}" srcOrd="8" destOrd="0" presId="urn:microsoft.com/office/officeart/2005/8/layout/default"/>
    <dgm:cxn modelId="{6BF51021-C636-45D0-9B37-49AD63215B84}" type="presParOf" srcId="{C9DAF0B0-9102-4C3F-95D2-F1AB2CC35DBC}" destId="{F4858268-5652-4BB7-807A-3DF20DB845E7}" srcOrd="9" destOrd="0" presId="urn:microsoft.com/office/officeart/2005/8/layout/default"/>
    <dgm:cxn modelId="{79543B38-A4C3-47EE-A339-DCC78C2DAA49}" type="presParOf" srcId="{C9DAF0B0-9102-4C3F-95D2-F1AB2CC35DBC}" destId="{C6F92E46-7690-4847-BDF0-B3CF380CAC97}" srcOrd="10" destOrd="0" presId="urn:microsoft.com/office/officeart/2005/8/layout/default"/>
    <dgm:cxn modelId="{DAA6C9FE-0D3F-4F1B-AC6C-4A0CB3F70574}" type="presParOf" srcId="{C9DAF0B0-9102-4C3F-95D2-F1AB2CC35DBC}" destId="{5FAB397D-EF4F-4667-87AE-D37F3729255B}" srcOrd="11" destOrd="0" presId="urn:microsoft.com/office/officeart/2005/8/layout/default"/>
    <dgm:cxn modelId="{64C8F040-9001-430C-8DAF-27894FB1589F}" type="presParOf" srcId="{C9DAF0B0-9102-4C3F-95D2-F1AB2CC35DBC}" destId="{62EE6DC2-7A82-40D4-AACC-89848FBAADBB}" srcOrd="12" destOrd="0" presId="urn:microsoft.com/office/officeart/2005/8/layout/default"/>
    <dgm:cxn modelId="{161ADC08-A86C-49A2-B9A8-BF55DD145AC4}" type="presParOf" srcId="{C9DAF0B0-9102-4C3F-95D2-F1AB2CC35DBC}" destId="{C3839CF0-B310-4961-9B8A-9510CC640127}" srcOrd="13" destOrd="0" presId="urn:microsoft.com/office/officeart/2005/8/layout/default"/>
    <dgm:cxn modelId="{F776A0E9-D525-4F73-B500-1B5E442A15FF}" type="presParOf" srcId="{C9DAF0B0-9102-4C3F-95D2-F1AB2CC35DBC}" destId="{8DA24C01-75FC-4953-8AE1-D096A9932AFD}" srcOrd="14" destOrd="0" presId="urn:microsoft.com/office/officeart/2005/8/layout/default"/>
    <dgm:cxn modelId="{EA23B76B-9E48-4ED5-955B-A4992524E101}" type="presParOf" srcId="{C9DAF0B0-9102-4C3F-95D2-F1AB2CC35DBC}" destId="{62AFE302-4530-4B68-9EF7-7FDF064A3991}" srcOrd="15" destOrd="0" presId="urn:microsoft.com/office/officeart/2005/8/layout/default"/>
    <dgm:cxn modelId="{EFA84CF7-576E-4D20-BEDD-889E97442004}" type="presParOf" srcId="{C9DAF0B0-9102-4C3F-95D2-F1AB2CC35DBC}" destId="{BFE12037-2E09-413C-B4C6-D62C4951DB29}" srcOrd="16" destOrd="0" presId="urn:microsoft.com/office/officeart/2005/8/layout/default"/>
    <dgm:cxn modelId="{C5A0AC2C-8F42-4DC4-A19E-80E5800AA9D9}" type="presParOf" srcId="{C9DAF0B0-9102-4C3F-95D2-F1AB2CC35DBC}" destId="{62A1A325-8E05-4680-A3F4-F820A31EA37D}" srcOrd="17" destOrd="0" presId="urn:microsoft.com/office/officeart/2005/8/layout/default"/>
    <dgm:cxn modelId="{5237224F-FBEB-4A25-BF06-48EEA00F68AE}" type="presParOf" srcId="{C9DAF0B0-9102-4C3F-95D2-F1AB2CC35DBC}" destId="{36186878-0C43-481E-96D2-EDE33ADFD0A5}" srcOrd="18" destOrd="0" presId="urn:microsoft.com/office/officeart/2005/8/layout/default"/>
    <dgm:cxn modelId="{B45CDCCA-9630-49E8-AB34-05BAA596E0B6}" type="presParOf" srcId="{C9DAF0B0-9102-4C3F-95D2-F1AB2CC35DBC}" destId="{2F63D08C-EAE0-48BF-86B8-1E7C2E8D6D8E}" srcOrd="19" destOrd="0" presId="urn:microsoft.com/office/officeart/2005/8/layout/default"/>
    <dgm:cxn modelId="{71D154AC-94D7-4B13-953E-8CAF53073E0F}" type="presParOf" srcId="{C9DAF0B0-9102-4C3F-95D2-F1AB2CC35DBC}" destId="{3ED785D2-B713-44F5-B875-4E3AA6A524CB}" srcOrd="20" destOrd="0" presId="urn:microsoft.com/office/officeart/2005/8/layout/default"/>
    <dgm:cxn modelId="{6D9FB34D-2228-4E38-A9A4-2C6F918F4245}" type="presParOf" srcId="{C9DAF0B0-9102-4C3F-95D2-F1AB2CC35DBC}" destId="{7A0FA318-C0F0-450A-B0C6-ECCE1C5760F4}" srcOrd="21" destOrd="0" presId="urn:microsoft.com/office/officeart/2005/8/layout/default"/>
    <dgm:cxn modelId="{2112A80C-2013-44EB-AA8F-5E88E3D06A02}" type="presParOf" srcId="{C9DAF0B0-9102-4C3F-95D2-F1AB2CC35DBC}" destId="{3444CA1F-ABE5-4BE2-A14D-663EC9363BA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DD633-B7A0-40AA-98CC-7F1DB70D9EF1}">
      <dsp:nvSpPr>
        <dsp:cNvPr id="0" name=""/>
        <dsp:cNvSpPr/>
      </dsp:nvSpPr>
      <dsp:spPr>
        <a:xfrm>
          <a:off x="854075" y="959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Adquiridos</a:t>
          </a:r>
        </a:p>
      </dsp:txBody>
      <dsp:txXfrm>
        <a:off x="854075" y="959"/>
        <a:ext cx="2006203" cy="1203721"/>
      </dsp:txXfrm>
    </dsp:sp>
    <dsp:sp modelId="{0AF7EDC5-67C9-4E13-9452-D83A9DE7849C}">
      <dsp:nvSpPr>
        <dsp:cNvPr id="0" name=""/>
        <dsp:cNvSpPr/>
      </dsp:nvSpPr>
      <dsp:spPr>
        <a:xfrm>
          <a:off x="5258814" y="0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Praias fluviais e terrenos marginais </a:t>
          </a:r>
        </a:p>
      </dsp:txBody>
      <dsp:txXfrm>
        <a:off x="5258814" y="0"/>
        <a:ext cx="2006203" cy="1203721"/>
      </dsp:txXfrm>
    </dsp:sp>
    <dsp:sp modelId="{A107C545-C146-49CF-9533-5FA9F4494ABE}">
      <dsp:nvSpPr>
        <dsp:cNvPr id="0" name=""/>
        <dsp:cNvSpPr/>
      </dsp:nvSpPr>
      <dsp:spPr>
        <a:xfrm>
          <a:off x="3094983" y="0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Lagos e rios internacionais e divisor de UFs</a:t>
          </a:r>
        </a:p>
      </dsp:txBody>
      <dsp:txXfrm>
        <a:off x="3094983" y="0"/>
        <a:ext cx="2006203" cy="1203721"/>
      </dsp:txXfrm>
    </dsp:sp>
    <dsp:sp modelId="{B1C2EFE4-0D12-45D0-B7DF-CE5A9FC8324B}">
      <dsp:nvSpPr>
        <dsp:cNvPr id="0" name=""/>
        <dsp:cNvSpPr/>
      </dsp:nvSpPr>
      <dsp:spPr>
        <a:xfrm>
          <a:off x="854075" y="1405301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Mar territorial e a plataforma continental</a:t>
          </a:r>
        </a:p>
      </dsp:txBody>
      <dsp:txXfrm>
        <a:off x="854075" y="1405301"/>
        <a:ext cx="2006203" cy="1203721"/>
      </dsp:txXfrm>
    </dsp:sp>
    <dsp:sp modelId="{7823AA63-E8B0-4578-9B09-0EDD23306276}">
      <dsp:nvSpPr>
        <dsp:cNvPr id="0" name=""/>
        <dsp:cNvSpPr/>
      </dsp:nvSpPr>
      <dsp:spPr>
        <a:xfrm>
          <a:off x="3060898" y="1405301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Faixa de fronteira</a:t>
          </a:r>
        </a:p>
      </dsp:txBody>
      <dsp:txXfrm>
        <a:off x="3060898" y="1405301"/>
        <a:ext cx="2006203" cy="1203721"/>
      </dsp:txXfrm>
    </dsp:sp>
    <dsp:sp modelId="{C6F92E46-7690-4847-BDF0-B3CF380CAC97}">
      <dsp:nvSpPr>
        <dsp:cNvPr id="0" name=""/>
        <dsp:cNvSpPr/>
      </dsp:nvSpPr>
      <dsp:spPr>
        <a:xfrm>
          <a:off x="5267721" y="1405301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Estradas federais</a:t>
          </a:r>
        </a:p>
      </dsp:txBody>
      <dsp:txXfrm>
        <a:off x="5267721" y="1405301"/>
        <a:ext cx="2006203" cy="1203721"/>
      </dsp:txXfrm>
    </dsp:sp>
    <dsp:sp modelId="{62EE6DC2-7A82-40D4-AACC-89848FBAADBB}">
      <dsp:nvSpPr>
        <dsp:cNvPr id="0" name=""/>
        <dsp:cNvSpPr/>
      </dsp:nvSpPr>
      <dsp:spPr>
        <a:xfrm>
          <a:off x="854075" y="2809643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Ilhas fluviais, lacustres, ilhas costeiras* e oceânicas</a:t>
          </a:r>
        </a:p>
      </dsp:txBody>
      <dsp:txXfrm>
        <a:off x="854075" y="2809643"/>
        <a:ext cx="2006203" cy="1203721"/>
      </dsp:txXfrm>
    </dsp:sp>
    <dsp:sp modelId="{8DA24C01-75FC-4953-8AE1-D096A9932AFD}">
      <dsp:nvSpPr>
        <dsp:cNvPr id="0" name=""/>
        <dsp:cNvSpPr/>
      </dsp:nvSpPr>
      <dsp:spPr>
        <a:xfrm>
          <a:off x="3060898" y="2809643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Cavidades naturais</a:t>
          </a:r>
        </a:p>
      </dsp:txBody>
      <dsp:txXfrm>
        <a:off x="3060898" y="2809643"/>
        <a:ext cx="2006203" cy="1203721"/>
      </dsp:txXfrm>
    </dsp:sp>
    <dsp:sp modelId="{BFE12037-2E09-413C-B4C6-D62C4951DB29}">
      <dsp:nvSpPr>
        <dsp:cNvPr id="0" name=""/>
        <dsp:cNvSpPr/>
      </dsp:nvSpPr>
      <dsp:spPr>
        <a:xfrm>
          <a:off x="5267721" y="2809643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Terras indígenas</a:t>
          </a:r>
        </a:p>
      </dsp:txBody>
      <dsp:txXfrm>
        <a:off x="5267721" y="2809643"/>
        <a:ext cx="2006203" cy="1203721"/>
      </dsp:txXfrm>
    </dsp:sp>
    <dsp:sp modelId="{36186878-0C43-481E-96D2-EDE33ADFD0A5}">
      <dsp:nvSpPr>
        <dsp:cNvPr id="0" name=""/>
        <dsp:cNvSpPr/>
      </dsp:nvSpPr>
      <dsp:spPr>
        <a:xfrm>
          <a:off x="854075" y="4213985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Praias marítimas, terrenos de marinha e acrescidos</a:t>
          </a:r>
        </a:p>
      </dsp:txBody>
      <dsp:txXfrm>
        <a:off x="854075" y="4213985"/>
        <a:ext cx="2006203" cy="1203721"/>
      </dsp:txXfrm>
    </dsp:sp>
    <dsp:sp modelId="{3ED785D2-B713-44F5-B875-4E3AA6A524CB}">
      <dsp:nvSpPr>
        <dsp:cNvPr id="0" name=""/>
        <dsp:cNvSpPr/>
      </dsp:nvSpPr>
      <dsp:spPr>
        <a:xfrm>
          <a:off x="3060898" y="4213985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Sítios arqueológicos</a:t>
          </a:r>
        </a:p>
      </dsp:txBody>
      <dsp:txXfrm>
        <a:off x="3060898" y="4213985"/>
        <a:ext cx="2006203" cy="1203721"/>
      </dsp:txXfrm>
    </dsp:sp>
    <dsp:sp modelId="{3444CA1F-ABE5-4BE2-A14D-663EC9363BAC}">
      <dsp:nvSpPr>
        <dsp:cNvPr id="0" name=""/>
        <dsp:cNvSpPr/>
      </dsp:nvSpPr>
      <dsp:spPr>
        <a:xfrm>
          <a:off x="5267721" y="4213985"/>
          <a:ext cx="2006203" cy="12037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Verdana Pro Condensed Bold" panose="020B0604020202020204"/>
            </a:rPr>
            <a:t>Fortificações e construções militares</a:t>
          </a:r>
        </a:p>
      </dsp:txBody>
      <dsp:txXfrm>
        <a:off x="5267721" y="4213985"/>
        <a:ext cx="2006203" cy="120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F5CF0-908A-F691-0A70-9389F57C9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A712-D804-DE46-21A9-3A9F3398D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9DA0A0-9DF2-0F5A-5641-7320AB5D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6D030F-DE83-F1DA-DDFD-0983B4A4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6B5D35-5438-361F-002F-52B3B762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17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26DE0-4BD2-BB08-883B-17AADC73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E2B12E-1687-6D05-F3F4-7C65B6265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C2ABCB-32BC-EEAE-F15C-81ECC976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244DC9-76D0-3201-02F0-47F860A0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0F0F0-4E82-CCFA-3E09-3BFC6FDE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23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443031-5D59-4EAB-9DE9-993CBF5B2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323AAF-90F8-4E2E-17AB-748F1C589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B5E746-8FB9-C22E-8FA8-BBCC9689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A80CFD-F089-852A-72F9-FB96087C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9E0957-355F-7519-12D3-454ACAB4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394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BADEF-C0F9-B80E-FD7F-4F3A0775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CABB7-35DC-7AE0-347E-8BE44725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3A21E9-BABB-481A-E426-6855FDDF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5C612-391D-ED4C-3BF4-135A4ED3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5B3730-B372-2DE6-4C95-710A0938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959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FE769-BF00-68DE-B1F9-7AE28AEB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51AADB-9C6E-90C8-E03F-38BFAA0F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05506-A4E0-0167-C7A8-A8FEBC94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91CCD5-1E75-4C63-67ED-A1403E70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BD3065-3B44-BC4D-8A71-74B231DD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31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7A4E0-3595-938C-DE50-6E41D426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9C2BCF-8DB8-F41B-D291-F7D14546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1CEF0C-312F-5DD6-D434-4D266E51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58B623-8FC8-44CC-D0AF-42CB30EA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748E8B-F1E8-AE41-A747-BF666AA0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C8913-DBF5-B1AE-5331-FDD85D86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347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FE1EB-0E6E-6DB5-DDF9-8ABEC42B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7AF56E-3BB3-F441-A5B5-B10868932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68EE18-FD46-B80C-642F-A6066F51F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4C3742-77BD-A435-81A3-647914476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97A639-70E8-92D1-B9FD-358C66426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23D2FD-43A2-5B0E-F0C6-089F3862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4506AF-E8A2-0712-BC12-50E2A8F2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BFFBC4-6D1B-E4B7-DB44-3CD5A4D6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773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A1ADF-D565-43A6-AFD8-FA885024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F231F4-3C6E-5D12-7E94-28677BCB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FAA8EF-955C-47D1-F03B-FDBF3D01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1C7160-65F2-50AB-C561-028F1E1D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360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BCDA6F-423A-D434-E7B2-BFDFAEAD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62A7EC-FD96-271F-7056-973AA560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D6E169-8696-0248-3147-8E0AAEBE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04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AC9BB-E709-6202-FA0C-49D1877C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7C5F0-F93E-55C3-72AC-8C22AE4D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5DFE5E-1AEC-E9B4-8BBE-4FAE52182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40ACEA-9FF2-0C6A-A7BF-E6BF8A5B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9E0D05-5749-4E1C-F62D-D0D83B10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90BC0B-CF01-EDB0-C37E-E896AEB7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262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ABAAC-2427-74BA-93DA-AB49F185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F29C2C-5C88-C885-981B-E9F2E8024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CBA3AF-BA41-B791-8E35-B3ED6B032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35931-9D59-3338-6908-E03F5442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4C09E-1C32-BE2E-888B-86EAE263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CD4571-4932-D73F-1E08-22EA1F5B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321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DFB762-96B2-FA1F-6BA7-1FBCF6DC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1D2BF1-2391-29D8-8884-BBEB207AE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9AFB34-4EC2-DDBE-3353-6BA6C197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1412-FEB1-43BA-821A-2D10574A0E0A}" type="datetimeFigureOut">
              <a:rPr lang="pt-PT" smtClean="0"/>
              <a:t>06/11/2024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2469FD-1EED-1C75-ED1C-330CF38BC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3811C9-8ABB-15BB-BAFF-1339D998C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D4BB-BD73-4FC6-8A3C-C64AF36110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80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spu.contratos@economia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57" name="Group 57"/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58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582481" y="399967"/>
            <a:ext cx="585952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pt-BR" sz="3200" dirty="0">
                <a:solidFill>
                  <a:srgbClr val="3C3C3C"/>
                </a:solidFill>
                <a:latin typeface="Verdana Pro Condensed Bold"/>
              </a:rPr>
              <a:t>Termos e Contratos</a:t>
            </a:r>
            <a:r>
              <a:rPr lang="en-US" sz="3200" dirty="0">
                <a:solidFill>
                  <a:srgbClr val="3C3C3C"/>
                </a:solidFill>
                <a:latin typeface="Verdana Pro Condensed Bold"/>
              </a:rPr>
              <a:t> da </a:t>
            </a:r>
            <a:r>
              <a:rPr lang="pt-BR" sz="3200" dirty="0">
                <a:solidFill>
                  <a:srgbClr val="3C3C3C"/>
                </a:solidFill>
                <a:latin typeface="Verdana Pro Condensed Bold"/>
              </a:rPr>
              <a:t>União</a:t>
            </a:r>
          </a:p>
        </p:txBody>
      </p:sp>
      <p:sp>
        <p:nvSpPr>
          <p:cNvPr id="60" name="AutoShape 60"/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AC922E11-958E-E584-2400-773F24C2B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5B789ABA-6890-C8ED-8B3E-AC6911AAF06B}"/>
              </a:ext>
            </a:extLst>
          </p:cNvPr>
          <p:cNvSpPr txBox="1"/>
          <p:nvPr/>
        </p:nvSpPr>
        <p:spPr>
          <a:xfrm>
            <a:off x="1276836" y="813980"/>
            <a:ext cx="3730685" cy="303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8"/>
              </a:lnSpc>
            </a:pPr>
            <a:r>
              <a:rPr lang="pt-BR" sz="1841" dirty="0">
                <a:solidFill>
                  <a:srgbClr val="0000FF"/>
                </a:solidFill>
                <a:latin typeface="Verdana Pro Bold"/>
              </a:rPr>
              <a:t>Capacitação dezembro de 2023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5058A7-039E-4895-615B-A493CD577EBC}"/>
              </a:ext>
            </a:extLst>
          </p:cNvPr>
          <p:cNvSpPr txBox="1"/>
          <p:nvPr/>
        </p:nvSpPr>
        <p:spPr>
          <a:xfrm>
            <a:off x="2948609" y="1055518"/>
            <a:ext cx="6294782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MÓDULO DE GESTÃO DOS CONTRATOS – MGC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F7F3F3-0C2B-DC3A-1453-FA28AD9DBF54}"/>
              </a:ext>
            </a:extLst>
          </p:cNvPr>
          <p:cNvSpPr txBox="1"/>
          <p:nvPr/>
        </p:nvSpPr>
        <p:spPr>
          <a:xfrm>
            <a:off x="-116213" y="6488819"/>
            <a:ext cx="20834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A494181-C1AA-DF37-711F-C779FE4AA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39" t="29725" r="80534" b="50829"/>
          <a:stretch/>
        </p:blipFill>
        <p:spPr>
          <a:xfrm>
            <a:off x="925500" y="2205365"/>
            <a:ext cx="3730685" cy="30856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70E3339-0D06-2EC7-6002-0BEAF8180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11" t="32910" r="71262" b="52132"/>
          <a:stretch/>
        </p:blipFill>
        <p:spPr>
          <a:xfrm>
            <a:off x="6442011" y="2541762"/>
            <a:ext cx="4343999" cy="27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F551E4E-4ECA-6015-1B45-876A15CB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12" y="1470629"/>
            <a:ext cx="6032173" cy="29385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25BC64-54BA-9E3B-3479-FFEF2B780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453" y="1671453"/>
            <a:ext cx="5444616" cy="34205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3040603-5685-522D-E511-BF5EFAA67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599" y="4372487"/>
            <a:ext cx="4665420" cy="213579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AD298DE-EF98-53A6-5426-6896EC38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453" y="5152908"/>
            <a:ext cx="5545350" cy="133543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43E5488-BCF4-E9E4-26F2-893C10C87FC6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238918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3C9669-798B-36AD-2D91-8EE11CE4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27" y="1220069"/>
            <a:ext cx="6460356" cy="25588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71DF47F-5E81-95FE-CA98-3A05BC581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672" y="4008464"/>
            <a:ext cx="8764223" cy="19719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6093D1-00A1-B9B2-8788-F4CE12314741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423862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9EE0CA-E896-97D8-9DB3-65ECAC99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33" y="957112"/>
            <a:ext cx="6383633" cy="4531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A823BF-6E11-784E-8C69-838CC41D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40" y="4418405"/>
            <a:ext cx="7499888" cy="177564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5234E3-A20C-304A-C2ED-E13DA955A55D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145784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36E141-689C-222D-5CC1-6500DC6D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509" y="4622072"/>
            <a:ext cx="7056099" cy="18862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889405-3C8C-019B-0FD6-15B565AB3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82" y="970329"/>
            <a:ext cx="7648952" cy="36140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CADB7D-CA25-9E59-BA44-864D94CD329F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322300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0E62A2-5D01-392F-27C7-FD7464CF4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77" y="1190955"/>
            <a:ext cx="5001324" cy="168952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2B9267-0CC8-B1B9-68EF-42BC3CEE8EF4}"/>
              </a:ext>
            </a:extLst>
          </p:cNvPr>
          <p:cNvSpPr txBox="1"/>
          <p:nvPr/>
        </p:nvSpPr>
        <p:spPr>
          <a:xfrm>
            <a:off x="6883324" y="3268817"/>
            <a:ext cx="393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regra é a informação não constar no contrato – Neste caso, selecione a opção “</a:t>
            </a:r>
            <a:r>
              <a:rPr lang="pt-BR" b="1" dirty="0"/>
              <a:t>Sem informação</a:t>
            </a:r>
            <a:r>
              <a:rPr lang="pt-BR" dirty="0"/>
              <a:t>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A3EA955-CCE8-1BA3-0D8C-0E458971A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978" y="2798978"/>
            <a:ext cx="5001323" cy="18766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803E1F-8B75-1B8F-0723-38197AECF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929" y="4594165"/>
            <a:ext cx="8391896" cy="173138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2E52A44-B8C3-833F-6948-5DEE8AE4C7CC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111070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BF03C4-7542-AC1F-ED4D-96A5CED8E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15" y="4839288"/>
            <a:ext cx="8745170" cy="3620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5F5B0B-F95D-40EE-AB8F-652F82BDA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72" y="5090413"/>
            <a:ext cx="8811855" cy="8859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9FBB8CE-DC98-47EE-20B4-521AB713E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82" y="1667381"/>
            <a:ext cx="9282545" cy="305090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5A9E79-1817-2DE2-918B-49612836A4DC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314497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8F1CE0-1386-B1E8-04BB-69946047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47" y="1135970"/>
            <a:ext cx="8771906" cy="28138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E09C80-9D9A-BAC8-1913-49DA64629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047" y="3904896"/>
            <a:ext cx="8773749" cy="1324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8D7621-01BE-A9BB-15F9-31C78B6B1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047" y="5278873"/>
            <a:ext cx="8771906" cy="128789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07614ED-FE46-C4D5-1FA8-461CA8A832C2}"/>
              </a:ext>
            </a:extLst>
          </p:cNvPr>
          <p:cNvSpPr txBox="1"/>
          <p:nvPr/>
        </p:nvSpPr>
        <p:spPr>
          <a:xfrm>
            <a:off x="4738254" y="1579418"/>
            <a:ext cx="64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Afixar placa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b="1" dirty="0">
                <a:sym typeface="Wingdings" panose="05000000000000000000" pitchFamily="2" charset="2"/>
              </a:rPr>
              <a:t>Identificação do imóvel</a:t>
            </a:r>
          </a:p>
          <a:p>
            <a:r>
              <a:rPr lang="pt-BR" dirty="0">
                <a:sym typeface="Wingdings" panose="05000000000000000000" pitchFamily="2" charset="2"/>
              </a:rPr>
              <a:t>Executar projeto que garanta acessibilidade  </a:t>
            </a:r>
            <a:r>
              <a:rPr lang="pt-BR" b="1" dirty="0">
                <a:sym typeface="Wingdings" panose="05000000000000000000" pitchFamily="2" charset="2"/>
              </a:rPr>
              <a:t>Acessibilidade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5304FD-994E-D16A-95C2-523B6C676550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45727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F6ED1C-2CE8-9825-1837-1C52BE3B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47" y="3916526"/>
            <a:ext cx="7102455" cy="10897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038D084-EFDA-8EB6-847F-10705E4B8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047" y="1036063"/>
            <a:ext cx="8771906" cy="281386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46BCACD-302E-443D-B182-D16ACA8C6622}"/>
              </a:ext>
            </a:extLst>
          </p:cNvPr>
          <p:cNvSpPr txBox="1"/>
          <p:nvPr/>
        </p:nvSpPr>
        <p:spPr>
          <a:xfrm>
            <a:off x="2819420" y="5178291"/>
            <a:ext cx="599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                            </a:t>
            </a:r>
            <a:r>
              <a:rPr lang="pt-BR" sz="2400" b="1" dirty="0">
                <a:highlight>
                  <a:srgbClr val="FFFF00"/>
                </a:highlight>
              </a:rPr>
              <a:t>ATENÇÃO!!!           </a:t>
            </a:r>
            <a:br>
              <a:rPr lang="pt-BR" sz="2400" dirty="0"/>
            </a:br>
            <a:r>
              <a:rPr lang="pt-BR" sz="2400" dirty="0"/>
              <a:t>Se compromete </a:t>
            </a:r>
            <a:r>
              <a:rPr lang="pt-BR" sz="2400" b="1" dirty="0">
                <a:solidFill>
                  <a:srgbClr val="FF0000"/>
                </a:solidFill>
              </a:rPr>
              <a:t>NÃO</a:t>
            </a:r>
            <a:r>
              <a:rPr lang="pt-BR" sz="2400" dirty="0"/>
              <a:t> é considerado obrigação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365D80-4A6C-70B8-E73B-120D627E0F33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84181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157955-7836-B418-FEBB-A4E647BE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25" y="4202070"/>
            <a:ext cx="8773749" cy="87642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50EDE0-AC8B-885E-2DAD-B64C01EBA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047" y="1237939"/>
            <a:ext cx="8771906" cy="281386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488507E-F8E3-2B8C-3C3C-B181D82CDA6F}"/>
              </a:ext>
            </a:extLst>
          </p:cNvPr>
          <p:cNvSpPr txBox="1"/>
          <p:nvPr/>
        </p:nvSpPr>
        <p:spPr>
          <a:xfrm>
            <a:off x="4738254" y="1579418"/>
            <a:ext cx="64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Plano de Prevenção e Combate a Incêndio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b="1" dirty="0">
                <a:sym typeface="Wingdings" panose="05000000000000000000" pitchFamily="2" charset="2"/>
              </a:rPr>
              <a:t>Adequações PPCI</a:t>
            </a:r>
          </a:p>
          <a:p>
            <a:r>
              <a:rPr lang="pt-BR" dirty="0">
                <a:sym typeface="Wingdings" panose="05000000000000000000" pitchFamily="2" charset="2"/>
              </a:rPr>
              <a:t>Carta “habite-se”  </a:t>
            </a:r>
            <a:r>
              <a:rPr lang="pt-BR" b="1" dirty="0">
                <a:sym typeface="Wingdings" panose="05000000000000000000" pitchFamily="2" charset="2"/>
              </a:rPr>
              <a:t>Laudo de Vistoria do Corpo de Bombeiros</a:t>
            </a:r>
            <a:endParaRPr lang="pt-BR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688F2C-4868-1C09-8D47-462DEAD975B0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258736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D61AE5-F34B-C87D-E1FE-0871C09DC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46" y="3429000"/>
            <a:ext cx="8802328" cy="8668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8D90706-BB9C-CF99-1FD5-CB2A578A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397" y="863158"/>
            <a:ext cx="7848086" cy="25175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4FE28D-E546-10E8-9527-6BE2E2972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256" y="4188988"/>
            <a:ext cx="8830907" cy="237991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B350FBD-23B7-8A75-A9C0-40C816299F55}"/>
              </a:ext>
            </a:extLst>
          </p:cNvPr>
          <p:cNvSpPr txBox="1"/>
          <p:nvPr/>
        </p:nvSpPr>
        <p:spPr>
          <a:xfrm>
            <a:off x="4655127" y="1028031"/>
            <a:ext cx="64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Comprovação da ligações definitivas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b="1" dirty="0">
                <a:sym typeface="Wingdings" panose="05000000000000000000" pitchFamily="2" charset="2"/>
              </a:rPr>
              <a:t>Comprovantes e Quitações</a:t>
            </a:r>
          </a:p>
          <a:p>
            <a:r>
              <a:rPr lang="pt-BR" dirty="0">
                <a:sym typeface="Wingdings" panose="05000000000000000000" pitchFamily="2" charset="2"/>
              </a:rPr>
              <a:t>Reparação dos vícios de obra  </a:t>
            </a:r>
            <a:r>
              <a:rPr lang="pt-BR" b="1" dirty="0">
                <a:sym typeface="Wingdings" panose="05000000000000000000" pitchFamily="2" charset="2"/>
              </a:rPr>
              <a:t>Manutenção e Obras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453217-E4C5-E879-81BF-D411402C07FB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41599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27FB27-7350-BBEE-7132-08CE085C7CCC}"/>
              </a:ext>
            </a:extLst>
          </p:cNvPr>
          <p:cNvSpPr txBox="1"/>
          <p:nvPr/>
        </p:nvSpPr>
        <p:spPr>
          <a:xfrm>
            <a:off x="1068074" y="1177562"/>
            <a:ext cx="10503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Apresentação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Resolvendo Cadastro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Apresentando a SPU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e conhecendo o sistema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2E10DB-1582-6D93-D234-7FD811FE154A}"/>
              </a:ext>
            </a:extLst>
          </p:cNvPr>
          <p:cNvSpPr txBox="1"/>
          <p:nvPr/>
        </p:nvSpPr>
        <p:spPr>
          <a:xfrm>
            <a:off x="1252977" y="356396"/>
            <a:ext cx="613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Nosso Roteiro</a:t>
            </a:r>
          </a:p>
        </p:txBody>
      </p:sp>
      <p:pic>
        <p:nvPicPr>
          <p:cNvPr id="2054" name="Picture 6" descr="Vetores de Estrada Sinuosa Sobre Fundo Branco Com Ponteiros De Pino Isolado  e mais imagens de Mapa rodoviário - iStock">
            <a:extLst>
              <a:ext uri="{FF2B5EF4-FFF2-40B4-BE49-F238E27FC236}">
                <a16:creationId xmlns:a16="http://schemas.microsoft.com/office/drawing/2014/main" id="{B4EFCE2E-41B5-B13E-9B99-7E4E1D42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42" y="1351197"/>
            <a:ext cx="3484756" cy="22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17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B54EC7-ADDC-9DA1-B174-4117779CF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2" y="1118490"/>
            <a:ext cx="4314752" cy="4150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BEFFB73-755A-C850-F93E-DBF46071E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37" y="4047537"/>
            <a:ext cx="7610332" cy="196175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51DCA57-CEE2-1B71-D672-68CBE2C8C195}"/>
              </a:ext>
            </a:extLst>
          </p:cNvPr>
          <p:cNvSpPr txBox="1"/>
          <p:nvPr/>
        </p:nvSpPr>
        <p:spPr>
          <a:xfrm>
            <a:off x="6947065" y="1391383"/>
            <a:ext cx="383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Todos os dados obrigatórios estando preenchidos, o botão “</a:t>
            </a:r>
            <a:r>
              <a:rPr lang="pt-BR" b="1" dirty="0">
                <a:solidFill>
                  <a:srgbClr val="00B0F0"/>
                </a:solidFill>
              </a:rPr>
              <a:t>salvar</a:t>
            </a:r>
            <a:r>
              <a:rPr lang="pt-BR" dirty="0"/>
              <a:t>” será habilitado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FFA488-D8ED-EE11-BB0C-09D4F0B0C699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370520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D33369-E64E-7F24-0A36-E30679BB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21" y="956645"/>
            <a:ext cx="6515975" cy="55445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EAF8E57-0369-BD77-C36E-C9BF6A0D4B82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Onerosa</a:t>
            </a:r>
          </a:p>
        </p:txBody>
      </p:sp>
    </p:spTree>
    <p:extLst>
      <p:ext uri="{BB962C8B-B14F-4D97-AF65-F5344CB8AC3E}">
        <p14:creationId xmlns:p14="http://schemas.microsoft.com/office/powerpoint/2010/main" val="226335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A1666-16A1-8294-13BA-5450790B3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2" y="980175"/>
            <a:ext cx="10094082" cy="20750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F592BC-5187-F6E6-BC90-DA200CFA6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74" y="3016251"/>
            <a:ext cx="8840434" cy="186716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2765F5D-B392-387B-6E0B-9387A2C08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853" y="4871537"/>
            <a:ext cx="8811855" cy="205768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516034-1FFC-27A4-E144-48265402B1E1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Onerosa</a:t>
            </a:r>
          </a:p>
        </p:txBody>
      </p:sp>
    </p:spTree>
    <p:extLst>
      <p:ext uri="{BB962C8B-B14F-4D97-AF65-F5344CB8AC3E}">
        <p14:creationId xmlns:p14="http://schemas.microsoft.com/office/powerpoint/2010/main" val="257067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872C6D-E7CC-A920-385B-CD6A6869A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2" y="980175"/>
            <a:ext cx="10094082" cy="20750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0695CE-68F9-3986-6EA1-0F4FD605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053" y="2853395"/>
            <a:ext cx="8878539" cy="19910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D60B307-96C0-7FAE-3BA2-348CBEAA5910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Onerosa</a:t>
            </a:r>
          </a:p>
        </p:txBody>
      </p:sp>
    </p:spTree>
    <p:extLst>
      <p:ext uri="{BB962C8B-B14F-4D97-AF65-F5344CB8AC3E}">
        <p14:creationId xmlns:p14="http://schemas.microsoft.com/office/powerpoint/2010/main" val="418733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6DC0DC-AA60-A08E-AFA3-F982D89F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72" y="3344910"/>
            <a:ext cx="8878539" cy="12098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AF3AC2-A53A-C7CF-D488-A83B666EA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83" y="1009449"/>
            <a:ext cx="10199342" cy="20809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7F7F538-8B96-A8CC-FA86-0F8729ABCEC8}"/>
              </a:ext>
            </a:extLst>
          </p:cNvPr>
          <p:cNvSpPr txBox="1"/>
          <p:nvPr/>
        </p:nvSpPr>
        <p:spPr>
          <a:xfrm>
            <a:off x="1512081" y="5162185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Não tenho todas as informações o que fazer?</a:t>
            </a:r>
          </a:p>
        </p:txBody>
      </p:sp>
      <p:sp>
        <p:nvSpPr>
          <p:cNvPr id="7" name="AutoShape 2" descr="Fotos de Pessoa com dúvida, Imagens de Pessoa com dúvida sem royalties |  Depositphotos">
            <a:extLst>
              <a:ext uri="{FF2B5EF4-FFF2-40B4-BE49-F238E27FC236}">
                <a16:creationId xmlns:a16="http://schemas.microsoft.com/office/drawing/2014/main" id="{9AE6029E-596B-BA51-3573-43C2760A7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Fotos de Pessoa com dúvida, Imagens de Pessoa com dúvida sem royalties |  Depositphotos">
            <a:extLst>
              <a:ext uri="{FF2B5EF4-FFF2-40B4-BE49-F238E27FC236}">
                <a16:creationId xmlns:a16="http://schemas.microsoft.com/office/drawing/2014/main" id="{F5462095-D570-CC21-31E0-4B3BFBB305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42908" y="4706068"/>
            <a:ext cx="2335481" cy="23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5245294-568A-C464-345F-ABBEDFB4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53" y="4649646"/>
            <a:ext cx="1274240" cy="16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2DB73B-D517-75E0-A18E-64C554EB5894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Onerosa</a:t>
            </a:r>
          </a:p>
        </p:txBody>
      </p:sp>
    </p:spTree>
    <p:extLst>
      <p:ext uri="{BB962C8B-B14F-4D97-AF65-F5344CB8AC3E}">
        <p14:creationId xmlns:p14="http://schemas.microsoft.com/office/powerpoint/2010/main" val="331166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808F1E-B04A-BD19-D1DE-E27A051A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88" y="988318"/>
            <a:ext cx="8813409" cy="53951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8A3DB8-DD34-2692-EEB3-1104D7020C97}"/>
              </a:ext>
            </a:extLst>
          </p:cNvPr>
          <p:cNvSpPr txBox="1"/>
          <p:nvPr/>
        </p:nvSpPr>
        <p:spPr>
          <a:xfrm>
            <a:off x="1163781" y="263937"/>
            <a:ext cx="10886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em Condições Especiais</a:t>
            </a:r>
          </a:p>
        </p:txBody>
      </p:sp>
    </p:spTree>
    <p:extLst>
      <p:ext uri="{BB962C8B-B14F-4D97-AF65-F5344CB8AC3E}">
        <p14:creationId xmlns:p14="http://schemas.microsoft.com/office/powerpoint/2010/main" val="16094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C2FB0BE-5C93-0CC0-19C1-751E389066FE}"/>
              </a:ext>
            </a:extLst>
          </p:cNvPr>
          <p:cNvSpPr txBox="1"/>
          <p:nvPr/>
        </p:nvSpPr>
        <p:spPr>
          <a:xfrm>
            <a:off x="1128156" y="1496299"/>
            <a:ext cx="8918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objeto não é muito bem  definido</a:t>
            </a:r>
          </a:p>
          <a:p>
            <a:endParaRPr lang="pt-BR" sz="2800" dirty="0"/>
          </a:p>
          <a:p>
            <a:r>
              <a:rPr lang="pt-BR" sz="2800" dirty="0"/>
              <a:t>Pode haver um hibrido entre as outras categorias</a:t>
            </a:r>
          </a:p>
          <a:p>
            <a:endParaRPr lang="pt-BR" sz="2800" dirty="0"/>
          </a:p>
          <a:p>
            <a:r>
              <a:rPr lang="pt-BR" sz="2800" dirty="0"/>
              <a:t>Dificuldade de Clareza no levantamento das informações</a:t>
            </a:r>
          </a:p>
          <a:p>
            <a:endParaRPr lang="pt-BR" sz="2800" dirty="0"/>
          </a:p>
          <a:p>
            <a:r>
              <a:rPr lang="pt-BR" sz="2800" dirty="0"/>
              <a:t>Pode ter contrapartidas</a:t>
            </a:r>
          </a:p>
          <a:p>
            <a:endParaRPr lang="pt-BR" sz="2800" dirty="0"/>
          </a:p>
          <a:p>
            <a:r>
              <a:rPr lang="pt-BR" sz="2800" dirty="0"/>
              <a:t>Pode haver pagamento (caráter oneroso)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47B936-C1DA-944B-554B-072F51F3B497}"/>
              </a:ext>
            </a:extLst>
          </p:cNvPr>
          <p:cNvSpPr txBox="1"/>
          <p:nvPr/>
        </p:nvSpPr>
        <p:spPr>
          <a:xfrm>
            <a:off x="1163781" y="263937"/>
            <a:ext cx="10886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em Condições Especiais</a:t>
            </a:r>
          </a:p>
        </p:txBody>
      </p:sp>
    </p:spTree>
    <p:extLst>
      <p:ext uri="{BB962C8B-B14F-4D97-AF65-F5344CB8AC3E}">
        <p14:creationId xmlns:p14="http://schemas.microsoft.com/office/powerpoint/2010/main" val="10830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074" name="Picture 2" descr="Como fazer uma Alteração Contratual">
            <a:extLst>
              <a:ext uri="{FF2B5EF4-FFF2-40B4-BE49-F238E27FC236}">
                <a16:creationId xmlns:a16="http://schemas.microsoft.com/office/drawing/2014/main" id="{E7BDDAE6-92DF-61F3-2638-A00279E4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48" y="1391383"/>
            <a:ext cx="7330542" cy="43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30F4780-B854-FF59-6FAF-0BF1F22044D4}"/>
              </a:ext>
            </a:extLst>
          </p:cNvPr>
          <p:cNvSpPr txBox="1"/>
          <p:nvPr/>
        </p:nvSpPr>
        <p:spPr>
          <a:xfrm>
            <a:off x="1604672" y="263937"/>
            <a:ext cx="800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Alterações Contratuais</a:t>
            </a:r>
          </a:p>
        </p:txBody>
      </p:sp>
    </p:spTree>
    <p:extLst>
      <p:ext uri="{BB962C8B-B14F-4D97-AF65-F5344CB8AC3E}">
        <p14:creationId xmlns:p14="http://schemas.microsoft.com/office/powerpoint/2010/main" val="1163935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69AEAF-2A95-611E-2D26-6921728E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74" y="1329536"/>
            <a:ext cx="10327574" cy="4949988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0D30CDB-C5F9-A5D8-B5B7-238A40DDBE08}"/>
              </a:ext>
            </a:extLst>
          </p:cNvPr>
          <p:cNvCxnSpPr>
            <a:cxnSpLocks/>
          </p:cNvCxnSpPr>
          <p:nvPr/>
        </p:nvCxnSpPr>
        <p:spPr>
          <a:xfrm flipH="1" flipV="1">
            <a:off x="10349993" y="3724170"/>
            <a:ext cx="1148465" cy="7128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805FE4-94F4-FAF4-D751-2C923A17F150}"/>
              </a:ext>
            </a:extLst>
          </p:cNvPr>
          <p:cNvSpPr txBox="1"/>
          <p:nvPr/>
        </p:nvSpPr>
        <p:spPr>
          <a:xfrm>
            <a:off x="11140628" y="4442838"/>
            <a:ext cx="103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Editar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446218C-E3E9-5B2C-F87F-0BCD66E7C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254" y="991679"/>
            <a:ext cx="3067478" cy="37152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FC85950-8291-43F7-664E-B8EE3D277E51}"/>
              </a:ext>
            </a:extLst>
          </p:cNvPr>
          <p:cNvSpPr txBox="1"/>
          <p:nvPr/>
        </p:nvSpPr>
        <p:spPr>
          <a:xfrm>
            <a:off x="1604672" y="263937"/>
            <a:ext cx="800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Cadastrando alterações contratuais</a:t>
            </a:r>
          </a:p>
        </p:txBody>
      </p:sp>
    </p:spTree>
    <p:extLst>
      <p:ext uri="{BB962C8B-B14F-4D97-AF65-F5344CB8AC3E}">
        <p14:creationId xmlns:p14="http://schemas.microsoft.com/office/powerpoint/2010/main" val="1762580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F60C62-CC0B-E136-6195-ECB9715B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4" y="1069749"/>
            <a:ext cx="5476552" cy="3715769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55C1CD4-9ACA-6B2F-35F2-3B5419A831DA}"/>
              </a:ext>
            </a:extLst>
          </p:cNvPr>
          <p:cNvCxnSpPr>
            <a:cxnSpLocks/>
          </p:cNvCxnSpPr>
          <p:nvPr/>
        </p:nvCxnSpPr>
        <p:spPr>
          <a:xfrm flipV="1">
            <a:off x="48263" y="1894730"/>
            <a:ext cx="911153" cy="71606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206F7937-A1F2-752F-493E-8A883274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234" y="1351197"/>
            <a:ext cx="5951766" cy="3382281"/>
          </a:xfrm>
          <a:prstGeom prst="rect">
            <a:avLst/>
          </a:prstGeom>
        </p:spPr>
      </p:pic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2F671DA-EA7E-4BF5-3D98-A3790DCC10C2}"/>
              </a:ext>
            </a:extLst>
          </p:cNvPr>
          <p:cNvCxnSpPr>
            <a:cxnSpLocks/>
          </p:cNvCxnSpPr>
          <p:nvPr/>
        </p:nvCxnSpPr>
        <p:spPr>
          <a:xfrm flipH="1" flipV="1">
            <a:off x="11083703" y="4733478"/>
            <a:ext cx="966366" cy="89542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F3483DCE-EBF8-7365-7E9F-CE6761F77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24" y="5125605"/>
            <a:ext cx="10402752" cy="114316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DDB512A-387C-4651-D6A8-213317810F4E}"/>
              </a:ext>
            </a:extLst>
          </p:cNvPr>
          <p:cNvSpPr txBox="1"/>
          <p:nvPr/>
        </p:nvSpPr>
        <p:spPr>
          <a:xfrm>
            <a:off x="1604672" y="263937"/>
            <a:ext cx="800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Cadastrando alterações contratuais</a:t>
            </a:r>
          </a:p>
        </p:txBody>
      </p:sp>
    </p:spTree>
    <p:extLst>
      <p:ext uri="{BB962C8B-B14F-4D97-AF65-F5344CB8AC3E}">
        <p14:creationId xmlns:p14="http://schemas.microsoft.com/office/powerpoint/2010/main" val="392563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57" name="Group 57"/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58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582481" y="399968"/>
            <a:ext cx="924593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pt-BR" sz="3200" dirty="0">
                <a:solidFill>
                  <a:srgbClr val="3C3C3C"/>
                </a:solidFill>
                <a:latin typeface="Verdana Pro Condensed Bold"/>
              </a:rPr>
              <a:t>A Secretaria do Patrimônio da União - SPU</a:t>
            </a:r>
          </a:p>
        </p:txBody>
      </p:sp>
      <p:sp>
        <p:nvSpPr>
          <p:cNvPr id="60" name="AutoShape 60"/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AC922E11-958E-E584-2400-773F24C2B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5B789ABA-6890-C8ED-8B3E-AC6911AAF06B}"/>
              </a:ext>
            </a:extLst>
          </p:cNvPr>
          <p:cNvSpPr txBox="1"/>
          <p:nvPr/>
        </p:nvSpPr>
        <p:spPr>
          <a:xfrm>
            <a:off x="1276836" y="813980"/>
            <a:ext cx="3730685" cy="303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8"/>
              </a:lnSpc>
            </a:pPr>
            <a:r>
              <a:rPr lang="pt-BR" sz="1841" dirty="0">
                <a:solidFill>
                  <a:srgbClr val="183EFF"/>
                </a:solidFill>
                <a:latin typeface="Verdana Pro Bold"/>
              </a:rPr>
              <a:t>Linha do Tempo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F7F3F3-0C2B-DC3A-1453-FA28AD9DBF54}"/>
              </a:ext>
            </a:extLst>
          </p:cNvPr>
          <p:cNvSpPr txBox="1"/>
          <p:nvPr/>
        </p:nvSpPr>
        <p:spPr>
          <a:xfrm>
            <a:off x="-54041" y="6515416"/>
            <a:ext cx="2284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81D1854-56EC-2FF5-0C71-F1B589D177AA}"/>
              </a:ext>
            </a:extLst>
          </p:cNvPr>
          <p:cNvSpPr/>
          <p:nvPr/>
        </p:nvSpPr>
        <p:spPr>
          <a:xfrm>
            <a:off x="582481" y="1299099"/>
            <a:ext cx="10359189" cy="4692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6C4C70-0064-15C2-E385-9837E4A193F3}"/>
              </a:ext>
            </a:extLst>
          </p:cNvPr>
          <p:cNvSpPr txBox="1"/>
          <p:nvPr/>
        </p:nvSpPr>
        <p:spPr>
          <a:xfrm>
            <a:off x="553453" y="1572701"/>
            <a:ext cx="80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Verdana Pro Condensed Bold" panose="020B0604020202020204" charset="0"/>
              </a:rPr>
              <a:t>1822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3E6408-1CA7-7D7C-50F2-511C780A9C6B}"/>
              </a:ext>
            </a:extLst>
          </p:cNvPr>
          <p:cNvSpPr txBox="1"/>
          <p:nvPr/>
        </p:nvSpPr>
        <p:spPr>
          <a:xfrm>
            <a:off x="1875427" y="1603478"/>
            <a:ext cx="80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Verdana Pro Condensed Bold" panose="020B0604020202020204" charset="0"/>
              </a:rPr>
              <a:t>1850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910A4C5-696C-11BB-5828-762D93529CDA}"/>
              </a:ext>
            </a:extLst>
          </p:cNvPr>
          <p:cNvSpPr txBox="1"/>
          <p:nvPr/>
        </p:nvSpPr>
        <p:spPr>
          <a:xfrm>
            <a:off x="3761646" y="1596808"/>
            <a:ext cx="80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Verdana Pro Condensed Bold" panose="020B0604020202020204" charset="0"/>
              </a:rPr>
              <a:t>1854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086346-A195-5DC5-0E17-35CC6558D23B}"/>
              </a:ext>
            </a:extLst>
          </p:cNvPr>
          <p:cNvSpPr txBox="1"/>
          <p:nvPr/>
        </p:nvSpPr>
        <p:spPr>
          <a:xfrm>
            <a:off x="6028334" y="1620274"/>
            <a:ext cx="104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Verdana Pro Condensed Bold" panose="020B0604020202020204" charset="0"/>
              </a:rPr>
              <a:t>1946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987C68-4170-C4D3-9F56-F507D4724975}"/>
              </a:ext>
            </a:extLst>
          </p:cNvPr>
          <p:cNvSpPr txBox="1"/>
          <p:nvPr/>
        </p:nvSpPr>
        <p:spPr>
          <a:xfrm>
            <a:off x="7817250" y="1616940"/>
            <a:ext cx="104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Verdana Pro Condensed Bold" panose="020B0604020202020204" charset="0"/>
              </a:rPr>
              <a:t>1988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E324555-A80B-DFC6-68FB-84A9BF069994}"/>
              </a:ext>
            </a:extLst>
          </p:cNvPr>
          <p:cNvSpPr txBox="1"/>
          <p:nvPr/>
        </p:nvSpPr>
        <p:spPr>
          <a:xfrm>
            <a:off x="9612751" y="1603478"/>
            <a:ext cx="80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Verdana Pro Condensed Bold" panose="020B0604020202020204" charset="0"/>
              </a:rPr>
              <a:t>1998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563848-41E9-0B72-0CEA-58E1879B7DAE}"/>
              </a:ext>
            </a:extLst>
          </p:cNvPr>
          <p:cNvSpPr txBox="1"/>
          <p:nvPr/>
        </p:nvSpPr>
        <p:spPr>
          <a:xfrm>
            <a:off x="11060196" y="1395214"/>
            <a:ext cx="1010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Verdana Pro Condensed Bold" panose="020B0604020202020204" charset="0"/>
              </a:rPr>
              <a:t>2023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67668BD-6E49-7CE3-5A10-BCEEB374BAAB}"/>
              </a:ext>
            </a:extLst>
          </p:cNvPr>
          <p:cNvSpPr txBox="1"/>
          <p:nvPr/>
        </p:nvSpPr>
        <p:spPr>
          <a:xfrm>
            <a:off x="309814" y="2024872"/>
            <a:ext cx="129339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bg1"/>
                </a:solidFill>
                <a:latin typeface="Verdana Pro Condensed Bold" panose="020B0604020202020204" charset="0"/>
              </a:rPr>
              <a:t>Independência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E86D78C-9DE0-F901-A428-2503640396B6}"/>
              </a:ext>
            </a:extLst>
          </p:cNvPr>
          <p:cNvSpPr txBox="1"/>
          <p:nvPr/>
        </p:nvSpPr>
        <p:spPr>
          <a:xfrm>
            <a:off x="1374530" y="4077948"/>
            <a:ext cx="129339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Verdana Pro Condensed Bold" panose="020B0604020202020204" charset="0"/>
              </a:rPr>
              <a:t>Lei n.º 601/1850 – Lei de Terras</a:t>
            </a:r>
          </a:p>
          <a:p>
            <a:pPr algn="ctr"/>
            <a:endParaRPr lang="pt-PT" sz="1200" b="1" dirty="0">
              <a:solidFill>
                <a:schemeClr val="bg1"/>
              </a:solidFill>
              <a:latin typeface="Verdana Pro Condensed Bold" panose="020B060402020202020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FD98560-71D9-F3E0-A13F-F2B5222A2DAB}"/>
              </a:ext>
            </a:extLst>
          </p:cNvPr>
          <p:cNvSpPr txBox="1"/>
          <p:nvPr/>
        </p:nvSpPr>
        <p:spPr>
          <a:xfrm>
            <a:off x="2738671" y="1960190"/>
            <a:ext cx="2911642" cy="26468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i="0" dirty="0">
                <a:solidFill>
                  <a:schemeClr val="bg1"/>
                </a:solidFill>
                <a:effectLst/>
                <a:latin typeface="Verdana Pro Condensed Bold" panose="020B0604020202020204" charset="0"/>
              </a:rPr>
              <a:t>30 de janeiro de 1854</a:t>
            </a:r>
          </a:p>
          <a:p>
            <a:pPr algn="just"/>
            <a:r>
              <a:rPr lang="pt-BR" sz="1400" b="1" i="0" dirty="0">
                <a:solidFill>
                  <a:schemeClr val="bg1"/>
                </a:solidFill>
                <a:effectLst/>
                <a:latin typeface="Verdana Pro Condensed Bold" panose="020B0604020202020204" charset="0"/>
              </a:rPr>
              <a:t>Repartição Geral de Terras Públicas - Atualmente no Ministério da Gestão e da Inovação em Serviços Públicos, a SPU foi a primeira repartição pública do país responsável por gerenciar questões fundiárias. Criada no art. 21 da Repartição Geral de Terras Públicas e regulamentada pelo Decreto nº 1.318, de 30 de janeiro de 1854.</a:t>
            </a:r>
          </a:p>
          <a:p>
            <a:pPr algn="just"/>
            <a:endParaRPr lang="pt-PT" sz="1200" b="1" dirty="0">
              <a:solidFill>
                <a:schemeClr val="accent5">
                  <a:lumMod val="50000"/>
                </a:schemeClr>
              </a:solidFill>
              <a:latin typeface="Verdana Pro Condensed Bold" panose="020B060402020202020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C006ABE-7624-3CF4-4271-7DC9BE48DC26}"/>
              </a:ext>
            </a:extLst>
          </p:cNvPr>
          <p:cNvSpPr txBox="1"/>
          <p:nvPr/>
        </p:nvSpPr>
        <p:spPr>
          <a:xfrm>
            <a:off x="5861245" y="1960190"/>
            <a:ext cx="128938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+mj-lt"/>
              </a:rPr>
              <a:t>Decreto – Lei n.º 9.760/46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AA5E0B2-422F-CDDF-F26C-4F5762027214}"/>
              </a:ext>
            </a:extLst>
          </p:cNvPr>
          <p:cNvSpPr txBox="1"/>
          <p:nvPr/>
        </p:nvSpPr>
        <p:spPr>
          <a:xfrm>
            <a:off x="7392250" y="1929359"/>
            <a:ext cx="207995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2">
                    <a:lumMod val="50000"/>
                  </a:schemeClr>
                </a:solidFill>
                <a:latin typeface="Verdana Pro Condensed Bold" panose="020B0604020202020204" charset="0"/>
              </a:rPr>
              <a:t>Constituição Federal </a:t>
            </a:r>
          </a:p>
          <a:p>
            <a:pPr algn="ctr"/>
            <a:r>
              <a:rPr lang="pt-PT" sz="1400" b="1" dirty="0">
                <a:solidFill>
                  <a:schemeClr val="accent2">
                    <a:lumMod val="50000"/>
                  </a:schemeClr>
                </a:solidFill>
                <a:latin typeface="Verdana Pro Condensed Bold" panose="020B0604020202020204" charset="0"/>
              </a:rPr>
              <a:t>OS IMÓVEIS DA UNIÃO: Art. 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56FA165-EABA-CD31-AF05-06B13E9AE68D}"/>
              </a:ext>
            </a:extLst>
          </p:cNvPr>
          <p:cNvSpPr txBox="1"/>
          <p:nvPr/>
        </p:nvSpPr>
        <p:spPr>
          <a:xfrm>
            <a:off x="9585411" y="1924717"/>
            <a:ext cx="10422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Verdana Pro Condensed Bold" panose="020B0604020202020204" charset="0"/>
              </a:rPr>
              <a:t>Lei n.º 9.636/98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24861E9-B0EF-C165-B10F-10D75A13BEDF}"/>
              </a:ext>
            </a:extLst>
          </p:cNvPr>
          <p:cNvSpPr txBox="1"/>
          <p:nvPr/>
        </p:nvSpPr>
        <p:spPr>
          <a:xfrm>
            <a:off x="9183224" y="3468610"/>
            <a:ext cx="2111290" cy="2462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i="0" dirty="0">
                <a:solidFill>
                  <a:schemeClr val="bg1"/>
                </a:solidFill>
                <a:effectLst/>
                <a:latin typeface="Verdana Pro Condensed Bold" panose="020B0604020202020204" charset="0"/>
              </a:rPr>
              <a:t>COMPETÊNCIA DA SPU:</a:t>
            </a:r>
          </a:p>
          <a:p>
            <a:pPr algn="just"/>
            <a:r>
              <a:rPr lang="pt-BR" sz="1400" b="1" i="0" dirty="0">
                <a:solidFill>
                  <a:schemeClr val="bg1"/>
                </a:solidFill>
                <a:effectLst/>
                <a:latin typeface="Verdana Pro Condensed Bold" panose="020B0604020202020204" charset="0"/>
              </a:rPr>
              <a:t>Executar ações de identificação, de demarcação, de cadastramento, de registro e de fiscalização dos bens imóveis da União e a regularizar as ocupações desses imóveis.</a:t>
            </a:r>
          </a:p>
          <a:p>
            <a:pPr algn="just"/>
            <a:r>
              <a:rPr lang="pt-BR" sz="1400" b="1" dirty="0">
                <a:solidFill>
                  <a:schemeClr val="bg1"/>
                </a:solidFill>
                <a:latin typeface="Verdana Pro Condensed Bold" panose="020B0604020202020204" charset="0"/>
              </a:rPr>
              <a:t>Cessão – arts. 18 a 21</a:t>
            </a:r>
            <a:endParaRPr lang="pt-PT" sz="1400" b="1" dirty="0">
              <a:solidFill>
                <a:schemeClr val="bg1"/>
              </a:solidFill>
              <a:latin typeface="Verdana Pro Condensed Bold" panose="020B060402020202020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A3DEEA5-E1F9-1226-F63D-33225358C89A}"/>
              </a:ext>
            </a:extLst>
          </p:cNvPr>
          <p:cNvSpPr txBox="1"/>
          <p:nvPr/>
        </p:nvSpPr>
        <p:spPr>
          <a:xfrm>
            <a:off x="11049506" y="1924717"/>
            <a:ext cx="104223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2">
                    <a:lumMod val="50000"/>
                  </a:schemeClr>
                </a:solidFill>
                <a:latin typeface="Verdana Pro Condensed Bold" panose="020B0604020202020204" charset="0"/>
              </a:rPr>
              <a:t>Módulo de Gestão dos Contratos  - MGC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67D01B4-CED7-FDFF-C5A7-49A6CB6E94E0}"/>
              </a:ext>
            </a:extLst>
          </p:cNvPr>
          <p:cNvCxnSpPr>
            <a:cxnSpLocks/>
          </p:cNvCxnSpPr>
          <p:nvPr/>
        </p:nvCxnSpPr>
        <p:spPr>
          <a:xfrm>
            <a:off x="2129589" y="1960190"/>
            <a:ext cx="0" cy="211775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5728D48C-4438-32AE-CE2A-F9FBE4483090}"/>
              </a:ext>
            </a:extLst>
          </p:cNvPr>
          <p:cNvCxnSpPr>
            <a:cxnSpLocks/>
          </p:cNvCxnSpPr>
          <p:nvPr/>
        </p:nvCxnSpPr>
        <p:spPr>
          <a:xfrm>
            <a:off x="10163368" y="2567031"/>
            <a:ext cx="0" cy="83533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14269C-6F6E-5B6A-1F0B-68426B148B2F}"/>
              </a:ext>
            </a:extLst>
          </p:cNvPr>
          <p:cNvSpPr txBox="1"/>
          <p:nvPr/>
        </p:nvSpPr>
        <p:spPr>
          <a:xfrm>
            <a:off x="1604672" y="250288"/>
            <a:ext cx="59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Respondendo algumas dúvidas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8B29F8-B986-5F30-1783-1750A056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62200"/>
            <a:ext cx="4762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76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DA10C2-D291-D15D-5DD9-75191E18386D}"/>
              </a:ext>
            </a:extLst>
          </p:cNvPr>
          <p:cNvSpPr txBox="1"/>
          <p:nvPr/>
        </p:nvSpPr>
        <p:spPr>
          <a:xfrm>
            <a:off x="783772" y="1591247"/>
            <a:ext cx="108896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buFont typeface="+mj-lt"/>
              <a:buAutoNum type="arabicPeriod"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Todos os contratos que vamos trabalhar possuem RIP né? Foram migrados assim? Mas nos </a:t>
            </a:r>
            <a:r>
              <a:rPr lang="pt-BR" sz="1800" b="1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pdfs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isso não confere....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Todos os contratos que estão inseridos na base foram migrados com um RIP utilização (essa é a regra), A regra é que os contratos da base possuam ao menos um RIP. Uma vez que esta informação não conste no contrato, deve-se levar em conta as informações da planilha, tais como: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Município, Superintendência, ano de início da vigência, número de processo para atestar a confiabilidade da informação conforme informações dispostas na planilha. </a:t>
            </a:r>
          </a:p>
          <a:p>
            <a:pPr algn="l" rtl="0" fontAlgn="base"/>
            <a:endParaRPr lang="pt-BR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l" rtl="0" fontAlgn="base"/>
            <a:r>
              <a:rPr lang="pt-BR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2.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Como renomear os </a:t>
            </a:r>
            <a:r>
              <a:rPr lang="pt-BR" sz="1800" b="1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pdfs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? </a:t>
            </a: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RIP utilização/ano, conforme exemplo a seguir: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2531004355000/1999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pt-BR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D613B2-FC9C-F45A-057B-2329036CA357}"/>
              </a:ext>
            </a:extLst>
          </p:cNvPr>
          <p:cNvSpPr txBox="1"/>
          <p:nvPr/>
        </p:nvSpPr>
        <p:spPr>
          <a:xfrm>
            <a:off x="1604672" y="250288"/>
            <a:ext cx="59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Respondendo algumas dúvidas</a:t>
            </a:r>
          </a:p>
        </p:txBody>
      </p:sp>
    </p:spTree>
    <p:extLst>
      <p:ext uri="{BB962C8B-B14F-4D97-AF65-F5344CB8AC3E}">
        <p14:creationId xmlns:p14="http://schemas.microsoft.com/office/powerpoint/2010/main" val="3032591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DD4243-E3EA-F437-EC51-833A4BDE379D}"/>
              </a:ext>
            </a:extLst>
          </p:cNvPr>
          <p:cNvSpPr txBox="1"/>
          <p:nvPr/>
        </p:nvSpPr>
        <p:spPr>
          <a:xfrm>
            <a:off x="1015541" y="1351197"/>
            <a:ext cx="106579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3. O que é termo de reversão? Vi alguns nos contratos de entrega do Tocantins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Dadas as dificuldades encontradas no treinamento virtual realizado em 20/11 por parte do Thiago, não foi possível entrar em alguns detalhes. As chamadas “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Alterações contratuais”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também serão cadastradas a medida em que houver documentos vinculados ao documento principal, o contrato.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Deste modo, chamamos de alterações contratuais os termos aditivos, apostilamentos, ratificação, retificação, rerratificação, rescisão e termos de reversão, pois eles alteram o instrumento de origem (o contrato).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Descrever os eventos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Termo Aditivo – o arquivo está nomeado com um T.A. que se refere a Termo Aditivo (exemplo: 05540001767201395_TA)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Apostilamento: 05540001767201395_apostilamento / 05540001767201395_TA_apostila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Retificação: 05540001767201395_retificação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Rerratificação: 05540001767201395_rerratificação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Rescisão de contrato - 0154157050202010 RESCISÃO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Reversão do imóvel - 05540001767201395_reversão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9CA923-5B6B-868D-AB09-AC70FF98A844}"/>
              </a:ext>
            </a:extLst>
          </p:cNvPr>
          <p:cNvSpPr txBox="1"/>
          <p:nvPr/>
        </p:nvSpPr>
        <p:spPr>
          <a:xfrm>
            <a:off x="1604672" y="250288"/>
            <a:ext cx="59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Respondendo algumas dúvidas</a:t>
            </a:r>
          </a:p>
        </p:txBody>
      </p:sp>
    </p:spTree>
    <p:extLst>
      <p:ext uri="{BB962C8B-B14F-4D97-AF65-F5344CB8AC3E}">
        <p14:creationId xmlns:p14="http://schemas.microsoft.com/office/powerpoint/2010/main" val="728479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42758C-9A87-A110-FA3F-52CD2EC10F44}"/>
              </a:ext>
            </a:extLst>
          </p:cNvPr>
          <p:cNvSpPr txBox="1"/>
          <p:nvPr/>
        </p:nvSpPr>
        <p:spPr>
          <a:xfrm>
            <a:off x="1015541" y="1054409"/>
            <a:ext cx="107946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4. Problema que encontrei com o contrato de entrega do processo 21056002091/2016-18. Na planilha há vários e não há RIP no contrato. Como fazer?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Analisar as demais informações referentes ao contrato na planilha tais como: Município, Superintendência, ano de início da vigência, número de processo para atestar a confiabilidade da informação conforme informações dispostas na planilha. Ao confirmar que as informações da planilha correspondem ao presente contrato, o RIP da planilha poderá ser utilizado. </a:t>
            </a:r>
          </a:p>
          <a:p>
            <a:pPr algn="l" rtl="0" fontAlgn="base"/>
            <a:endParaRPr lang="pt-BR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l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5. No sistema, o campo RIP é a utilização. Como fazer quando tiver no documento apenas o RIP do imóvel? Exemplo RIP 9701183575000 DF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 sistema está realizando validações dos 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RIP’s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Se um RIP imóvel for incluído o sistema criticará e dirá que é necessária uma classe utilização. Todos os contratos da base possuem um RIP associado, é pra ser um RIP utilização. Caso haja dúvida, o usuário poderá desassociar o RIP e tentar associá-lo novamente, se o RIP não for utilização o sistema não aceitará e a SPU deverá ser informada para que o RIP correto seja fornecido ao usuário revisor e incluído no sistema. 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319D46-F032-62F7-F50D-B2E6C45CB1EF}"/>
              </a:ext>
            </a:extLst>
          </p:cNvPr>
          <p:cNvSpPr txBox="1"/>
          <p:nvPr/>
        </p:nvSpPr>
        <p:spPr>
          <a:xfrm>
            <a:off x="1604672" y="250288"/>
            <a:ext cx="59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Respondendo algumas dúvidas</a:t>
            </a:r>
          </a:p>
        </p:txBody>
      </p:sp>
    </p:spTree>
    <p:extLst>
      <p:ext uri="{BB962C8B-B14F-4D97-AF65-F5344CB8AC3E}">
        <p14:creationId xmlns:p14="http://schemas.microsoft.com/office/powerpoint/2010/main" val="1736187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9F89A8-1694-5FD7-218E-4748182DF19A}"/>
              </a:ext>
            </a:extLst>
          </p:cNvPr>
          <p:cNvSpPr txBox="1"/>
          <p:nvPr/>
        </p:nvSpPr>
        <p:spPr>
          <a:xfrm>
            <a:off x="1252976" y="1036696"/>
            <a:ext cx="104917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6. O que fazer quando encontrarmos contrato manuscrito? |Tipo o contrato de cessão, estado Alagoas, último </a:t>
            </a:r>
            <a:r>
              <a:rPr lang="pt-BR" sz="1800" b="1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pdf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da pasta, número 104650005949525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Lançar no sistema</a:t>
            </a:r>
          </a:p>
          <a:p>
            <a:pPr algn="l" rtl="0" fontAlgn="base"/>
            <a:endParaRPr lang="pt-BR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l" rtl="0" fontAlgn="base"/>
            <a:r>
              <a:rPr lang="pt-BR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7.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Na tela CADASTRO DE CONTRATO, no campo NÚMERO DO CONTRATO, o que devemos colocar quando não tivermos referência? Muitas vezes o contrato está nomeado com o número do SEI, por exemplo, mas há vezes que está nomeado com o RIP e não encontramos o número do contrato no documento 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Salvo raras exceções, a regra é estes contratos não terem número de identificação. Se não houver um número no contrato, o campo do sistema poderá ficar em branco, dado que o sistema gerará numeração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l" rtl="0" fontAlgn="base"/>
            <a:r>
              <a:rPr lang="pt-BR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8.</a:t>
            </a:r>
            <a:r>
              <a:rPr lang="pt-BR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Quando não há vigência no contrato, como devemos proceder?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Os termos de entrega, dada sua característica normativa, não possuem prazo. Os contratos de Cessão deverão ter prazo, contudo exceções existem. De toda forma, o sistema permite incluir a informação “sem prazo”. </a:t>
            </a:r>
            <a:endParaRPr lang="pt-BR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l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Como a regra dos contratos de cessão de uso é que eles devam ter prazo, a SPU deverá ser informada a cada situação em que houver cadastro de contrato de CESSÃO sem prazo. </a:t>
            </a:r>
            <a:endParaRPr lang="pt-BR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pt-BR" sz="1800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l" rtl="0" fontAlgn="base"/>
            <a:endParaRPr lang="pt-BR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E5C499A-5E4A-AB89-09EB-DEFBEA6A491E}"/>
              </a:ext>
            </a:extLst>
          </p:cNvPr>
          <p:cNvSpPr txBox="1"/>
          <p:nvPr/>
        </p:nvSpPr>
        <p:spPr>
          <a:xfrm>
            <a:off x="1604672" y="250288"/>
            <a:ext cx="59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Respondendo algumas dúvidas</a:t>
            </a:r>
          </a:p>
        </p:txBody>
      </p:sp>
    </p:spTree>
    <p:extLst>
      <p:ext uri="{BB962C8B-B14F-4D97-AF65-F5344CB8AC3E}">
        <p14:creationId xmlns:p14="http://schemas.microsoft.com/office/powerpoint/2010/main" val="1183306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52EB89-29F2-4588-8226-D105B20062EA}"/>
              </a:ext>
            </a:extLst>
          </p:cNvPr>
          <p:cNvSpPr txBox="1"/>
          <p:nvPr/>
        </p:nvSpPr>
        <p:spPr>
          <a:xfrm>
            <a:off x="901282" y="961436"/>
            <a:ext cx="109015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9. Divergência. Na planilha, o contrato 2785002075002 está como cessão gratuita, mas é condições especiais. Na migração também estava errado. Só arrumar no sistema né? Neste caso também o número do RIP não estava no documento, apenas na planilha. A vigência também me deixou com dúvidas. Eu não localizei, mas o sistema migrou uma vigência de dois anos. O contrato fala em pagamento em dois anos.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 regra é: adotam-se as informações do contrato. Informações que não estão presentes no contrato podem sem complementadas com a planilha. Exemplo: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Na planilha, está como cessão gratuita, mas é condições especiais – “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cadastra-se como condições especiais”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Neste caso também o número do RIP não estava no documento, apenas na planilha – confirmou que corresponde ao presente contrato – utiliza-se o da planilha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 vigência também me deixou com dúvidas. Eu não localizei, mas o sistema migrou uma vigência de dois anos - não localizou no contrato, coloca sem prazo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Onde deve ser inserido o RIP do imóvel se no sistema só pedem (tanto para buscar como os demais metadados) o RIP utilização?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 contrato fala em pagamento em dois anos – verificar se inclui como obrigação - lançar como obrigação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Reportar a situação SPU, para que seja feito ajustes no cadastro.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D369CF-1B03-13CD-B4AD-7F943FC93619}"/>
              </a:ext>
            </a:extLst>
          </p:cNvPr>
          <p:cNvSpPr txBox="1"/>
          <p:nvPr/>
        </p:nvSpPr>
        <p:spPr>
          <a:xfrm>
            <a:off x="1604672" y="250288"/>
            <a:ext cx="59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Respondendo algumas dúvidas</a:t>
            </a:r>
          </a:p>
        </p:txBody>
      </p:sp>
    </p:spTree>
    <p:extLst>
      <p:ext uri="{BB962C8B-B14F-4D97-AF65-F5344CB8AC3E}">
        <p14:creationId xmlns:p14="http://schemas.microsoft.com/office/powerpoint/2010/main" val="2652186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F942A8-1573-8C82-26F2-022C66C87246}"/>
              </a:ext>
            </a:extLst>
          </p:cNvPr>
          <p:cNvSpPr txBox="1"/>
          <p:nvPr/>
        </p:nvSpPr>
        <p:spPr>
          <a:xfrm>
            <a:off x="1252977" y="995177"/>
            <a:ext cx="1057484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10. Em DADOS DO CONTRATOS, é necessário preencher os metadados data de publicação, </a:t>
            </a:r>
            <a:r>
              <a:rPr lang="pt-BR" sz="1800" b="1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etc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?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Não. </a:t>
            </a:r>
          </a:p>
          <a:p>
            <a:pPr algn="just" rtl="0" fontAlgn="base"/>
            <a:endParaRPr lang="pt-BR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just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11. O campo QUALIFICAÇÃO DAS PARTES, nos trouxe dificuldades. Muitas vezes não conseguimos encontrar os dados, como fazer? Quando o outorgado for apenas pessoa física, como fazer com os dados da pessoa jurídica?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Em “QUALIFICAÇÃO DAS PARTES – Tipo” selecionar “</a:t>
            </a:r>
            <a:r>
              <a:rPr lang="pt-BR" sz="18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Pessoa Física”.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just" rtl="0" fontAlgn="base"/>
            <a:endParaRPr lang="pt-BR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just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12. O CPF/CNPJ da Planilha em Excel diz respeito à União ou ao outorgado?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Outorgado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13. Nos campos DADOS DA UTILIZAÇÃO, o metadado UTILIZAÇÃO, no ambiente de homologação, não possui as alternativas mencionadas durante a capacitação. Há apenas EM REVISÃO. Neste mesmo campo nos foi solicitado que os </a:t>
            </a:r>
            <a:r>
              <a:rPr lang="pt-BR" sz="1800" b="1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emails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fossem alterados para gestão. Para tanto, precisamos do padrão. É só alterar ECOMONIA PARA GESTAO?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 tabela com as utilizações será atualizada. O arquivo com a descrição também será disponibilizado para ajudar no preenchimento.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Os e-mails utilizados seguirão o padrão: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r>
              <a:rPr lang="pt-BR" sz="1800" b="0" i="0" u="sng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hlinkClick r:id="rId3"/>
              </a:rPr>
              <a:t>espu.contratos@economia.gov.br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/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Colocar @gestão 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E293EB-FA9D-B9C2-0ECB-A38244479D6A}"/>
              </a:ext>
            </a:extLst>
          </p:cNvPr>
          <p:cNvSpPr txBox="1"/>
          <p:nvPr/>
        </p:nvSpPr>
        <p:spPr>
          <a:xfrm>
            <a:off x="1604672" y="250288"/>
            <a:ext cx="593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Respondendo algumas dúvidas</a:t>
            </a:r>
          </a:p>
        </p:txBody>
      </p:sp>
    </p:spTree>
    <p:extLst>
      <p:ext uri="{BB962C8B-B14F-4D97-AF65-F5344CB8AC3E}">
        <p14:creationId xmlns:p14="http://schemas.microsoft.com/office/powerpoint/2010/main" val="1342222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27FB27-7350-BBEE-7132-08CE085C7CCC}"/>
              </a:ext>
            </a:extLst>
          </p:cNvPr>
          <p:cNvSpPr txBox="1"/>
          <p:nvPr/>
        </p:nvSpPr>
        <p:spPr>
          <a:xfrm>
            <a:off x="3610099" y="2826327"/>
            <a:ext cx="357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7873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2B216C4-0D60-AAF6-B0E4-E3381DD00ACF}"/>
              </a:ext>
            </a:extLst>
          </p:cNvPr>
          <p:cNvSpPr txBox="1"/>
          <p:nvPr/>
        </p:nvSpPr>
        <p:spPr>
          <a:xfrm>
            <a:off x="4786889" y="4230351"/>
            <a:ext cx="3489156" cy="95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Verdana Pro Condensed Bold" panose="020B0604020202020204" charset="0"/>
              </a:rPr>
              <a:t>Bens de uso especial: estão afetados ao serviço público, ou ao estabelecimento das pessoas de jurídicas de direito público, ou da administração pública.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211B0D-82EB-B023-BC3F-7D379E0B0965}"/>
              </a:ext>
            </a:extLst>
          </p:cNvPr>
          <p:cNvSpPr txBox="1"/>
          <p:nvPr/>
        </p:nvSpPr>
        <p:spPr>
          <a:xfrm>
            <a:off x="901282" y="4230351"/>
            <a:ext cx="3497180" cy="738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Verdana Pro Condensed Bold" panose="020B0604020202020204" charset="0"/>
              </a:rPr>
              <a:t>Bens de uso comum do povo: livre acesso e inalienáveis. Não necessitam de autorização para sua fruição.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728E95-4D6D-3608-8304-0118D7CE7FA2}"/>
              </a:ext>
            </a:extLst>
          </p:cNvPr>
          <p:cNvSpPr txBox="1"/>
          <p:nvPr/>
        </p:nvSpPr>
        <p:spPr>
          <a:xfrm>
            <a:off x="8648424" y="4230351"/>
            <a:ext cx="3497180" cy="95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Verdana Pro Condensed Bold" panose="020B0604020202020204" charset="0"/>
              </a:rPr>
              <a:t>Bens dominiais ou dominicais: constituem patrimônio das pessoas jurídicas de direito público como objeto de direito pessoal, ou real.</a:t>
            </a: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2" name="TextBox 59">
            <a:extLst>
              <a:ext uri="{FF2B5EF4-FFF2-40B4-BE49-F238E27FC236}">
                <a16:creationId xmlns:a16="http://schemas.microsoft.com/office/drawing/2014/main" id="{350260DD-8EE4-C275-2014-D16001C89EA0}"/>
              </a:ext>
            </a:extLst>
          </p:cNvPr>
          <p:cNvSpPr txBox="1"/>
          <p:nvPr/>
        </p:nvSpPr>
        <p:spPr>
          <a:xfrm>
            <a:off x="582482" y="399967"/>
            <a:ext cx="609504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pt-BR" sz="3200" dirty="0">
                <a:solidFill>
                  <a:srgbClr val="3C3C3C"/>
                </a:solidFill>
                <a:latin typeface="Verdana Pro Condensed Bold"/>
              </a:rPr>
              <a:t>Imóveis da União</a:t>
            </a:r>
            <a:r>
              <a:rPr lang="en-US" sz="3200" dirty="0">
                <a:solidFill>
                  <a:srgbClr val="3C3C3C"/>
                </a:solidFill>
                <a:latin typeface="Verdana Pro Condensed Bold"/>
              </a:rPr>
              <a:t> </a:t>
            </a:r>
            <a:endParaRPr lang="pt-BR" sz="3200" dirty="0">
              <a:solidFill>
                <a:srgbClr val="3C3C3C"/>
              </a:solidFill>
              <a:latin typeface="Verdana Pro Condensed Bold"/>
            </a:endParaRPr>
          </a:p>
        </p:txBody>
      </p: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6C012742-608A-D4D0-D174-7675406FEF69}"/>
              </a:ext>
            </a:extLst>
          </p:cNvPr>
          <p:cNvSpPr txBox="1"/>
          <p:nvPr/>
        </p:nvSpPr>
        <p:spPr>
          <a:xfrm>
            <a:off x="1276836" y="813980"/>
            <a:ext cx="6095044" cy="303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8"/>
              </a:lnSpc>
            </a:pPr>
            <a:r>
              <a:rPr lang="pt-BR" sz="1841" dirty="0">
                <a:solidFill>
                  <a:srgbClr val="183EFF"/>
                </a:solidFill>
                <a:latin typeface="Verdana Pro Bold"/>
              </a:rPr>
              <a:t>Classificação dos Imóveis Públicos: Uso e Afetação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0" y="6519446"/>
            <a:ext cx="2116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6558033-0A7C-D6B4-5ACF-A83D529D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9" t="9062" r="69175" b="53993"/>
          <a:stretch/>
        </p:blipFill>
        <p:spPr>
          <a:xfrm>
            <a:off x="901282" y="1602640"/>
            <a:ext cx="3497180" cy="258300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7605EEE-2B70-D4CA-3AF7-7F7CEFEDA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28" t="8426" r="38797" b="54628"/>
          <a:stretch/>
        </p:blipFill>
        <p:spPr>
          <a:xfrm>
            <a:off x="4778865" y="1586177"/>
            <a:ext cx="3497180" cy="258300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E46A5AC-D2F2-5522-591E-1F5A5499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84" t="9261" r="7840" b="53793"/>
          <a:stretch/>
        </p:blipFill>
        <p:spPr>
          <a:xfrm>
            <a:off x="8648424" y="1602640"/>
            <a:ext cx="3497180" cy="258300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1FD0C85-F457-6212-C7E5-6E61503CBBC9}"/>
              </a:ext>
            </a:extLst>
          </p:cNvPr>
          <p:cNvSpPr txBox="1"/>
          <p:nvPr/>
        </p:nvSpPr>
        <p:spPr>
          <a:xfrm>
            <a:off x="7382352" y="5255360"/>
            <a:ext cx="212241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Verdana Pro Condensed Bold" panose="020B0604020202020204"/>
              </a:rPr>
              <a:t>Instrumentos jurídicos de destinação</a:t>
            </a:r>
          </a:p>
        </p:txBody>
      </p:sp>
    </p:spTree>
    <p:extLst>
      <p:ext uri="{BB962C8B-B14F-4D97-AF65-F5344CB8AC3E}">
        <p14:creationId xmlns:p14="http://schemas.microsoft.com/office/powerpoint/2010/main" val="9012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57" name="Group 57"/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58"/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582482" y="399967"/>
            <a:ext cx="609504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pt-BR" sz="3200" dirty="0">
                <a:solidFill>
                  <a:srgbClr val="3C3C3C"/>
                </a:solidFill>
                <a:latin typeface="Verdana Pro Condensed Bold"/>
              </a:rPr>
              <a:t>Imóveis da União</a:t>
            </a:r>
            <a:r>
              <a:rPr lang="en-US" sz="3200" dirty="0">
                <a:solidFill>
                  <a:srgbClr val="3C3C3C"/>
                </a:solidFill>
                <a:latin typeface="Verdana Pro Condensed Bold"/>
              </a:rPr>
              <a:t> </a:t>
            </a:r>
            <a:endParaRPr lang="pt-BR" sz="3200" dirty="0">
              <a:solidFill>
                <a:srgbClr val="3C3C3C"/>
              </a:solidFill>
              <a:latin typeface="Verdana Pro Condensed Bold"/>
            </a:endParaRPr>
          </a:p>
        </p:txBody>
      </p:sp>
      <p:sp>
        <p:nvSpPr>
          <p:cNvPr id="60" name="AutoShape 60"/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AC922E11-958E-E584-2400-773F24C2B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5B789ABA-6890-C8ED-8B3E-AC6911AAF06B}"/>
              </a:ext>
            </a:extLst>
          </p:cNvPr>
          <p:cNvSpPr txBox="1"/>
          <p:nvPr/>
        </p:nvSpPr>
        <p:spPr>
          <a:xfrm>
            <a:off x="1276836" y="813980"/>
            <a:ext cx="3028015" cy="303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8"/>
              </a:lnSpc>
            </a:pPr>
            <a:r>
              <a:rPr lang="pt-BR" sz="1841" dirty="0">
                <a:solidFill>
                  <a:srgbClr val="183EFF"/>
                </a:solidFill>
                <a:latin typeface="Verdana Pro Bold"/>
              </a:rPr>
              <a:t>Outras</a:t>
            </a:r>
            <a:r>
              <a:rPr lang="en-US" sz="1841" dirty="0">
                <a:solidFill>
                  <a:srgbClr val="183EFF"/>
                </a:solidFill>
                <a:latin typeface="Verdana Pro Bold"/>
              </a:rPr>
              <a:t> </a:t>
            </a:r>
            <a:r>
              <a:rPr lang="pt-BR" sz="1841" dirty="0">
                <a:solidFill>
                  <a:srgbClr val="183EFF"/>
                </a:solidFill>
                <a:latin typeface="Verdana Pro Bold"/>
              </a:rPr>
              <a:t>áreas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1FE0307-F26E-9F81-647B-4346A6F78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529146"/>
              </p:ext>
            </p:extLst>
          </p:nvPr>
        </p:nvGraphicFramePr>
        <p:xfrm>
          <a:off x="1923472" y="13360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A00A86E3-F0C2-E021-1D59-57950542DD0B}"/>
              </a:ext>
            </a:extLst>
          </p:cNvPr>
          <p:cNvSpPr/>
          <p:nvPr/>
        </p:nvSpPr>
        <p:spPr>
          <a:xfrm>
            <a:off x="228112" y="1544737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2F8F42-EB8D-3449-0912-A7C292C0A3F6}"/>
              </a:ext>
            </a:extLst>
          </p:cNvPr>
          <p:cNvSpPr txBox="1"/>
          <p:nvPr/>
        </p:nvSpPr>
        <p:spPr>
          <a:xfrm>
            <a:off x="174363" y="1632636"/>
            <a:ext cx="235758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i="0" dirty="0">
                <a:solidFill>
                  <a:schemeClr val="accent2"/>
                </a:solidFill>
                <a:effectLst/>
                <a:latin typeface="Verdana Pro Condensed Bold" panose="020B0604020202020204" charset="0"/>
              </a:rPr>
              <a:t>     DOAÇÃO DO MUNICÍPIO  PARA A UNIÃO INSTALAR A SEDE DO TRT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5958AC9-0116-47DA-5959-ADCD37043898}"/>
              </a:ext>
            </a:extLst>
          </p:cNvPr>
          <p:cNvSpPr/>
          <p:nvPr/>
        </p:nvSpPr>
        <p:spPr>
          <a:xfrm>
            <a:off x="9410945" y="1655179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17CE7F5-36E4-64D3-E893-F92072F02E57}"/>
              </a:ext>
            </a:extLst>
          </p:cNvPr>
          <p:cNvSpPr/>
          <p:nvPr/>
        </p:nvSpPr>
        <p:spPr>
          <a:xfrm>
            <a:off x="224412" y="3242031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229FD14-6746-7FA7-16A7-1C331433109A}"/>
              </a:ext>
            </a:extLst>
          </p:cNvPr>
          <p:cNvSpPr txBox="1"/>
          <p:nvPr/>
        </p:nvSpPr>
        <p:spPr>
          <a:xfrm>
            <a:off x="9797102" y="1885643"/>
            <a:ext cx="188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2"/>
                </a:solidFill>
                <a:latin typeface="Verdana Pro Condensed Bold" panose="020B0604020202020204" charset="0"/>
              </a:rPr>
              <a:t>Rio Solimões/Amazonas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3D699CB-7CC7-2FAF-468C-7983F84CCEFC}"/>
              </a:ext>
            </a:extLst>
          </p:cNvPr>
          <p:cNvSpPr/>
          <p:nvPr/>
        </p:nvSpPr>
        <p:spPr>
          <a:xfrm>
            <a:off x="9410945" y="3021920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E5A81A-4F2A-9C8C-1EED-DD89C8BB6BC9}"/>
              </a:ext>
            </a:extLst>
          </p:cNvPr>
          <p:cNvSpPr txBox="1"/>
          <p:nvPr/>
        </p:nvSpPr>
        <p:spPr>
          <a:xfrm>
            <a:off x="10010274" y="3225058"/>
            <a:ext cx="1493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2"/>
                </a:solidFill>
                <a:latin typeface="Verdana Pro Condensed Bold" panose="020B0604020202020204" charset="0"/>
              </a:rPr>
              <a:t>Ilha de Florianópolis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57F69D4-BB0F-9932-2A3A-E4C97E52AE37}"/>
              </a:ext>
            </a:extLst>
          </p:cNvPr>
          <p:cNvSpPr/>
          <p:nvPr/>
        </p:nvSpPr>
        <p:spPr>
          <a:xfrm>
            <a:off x="9410945" y="5638038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ED84E20-E0EB-6106-DA43-64CB2DDAAC59}"/>
              </a:ext>
            </a:extLst>
          </p:cNvPr>
          <p:cNvSpPr txBox="1"/>
          <p:nvPr/>
        </p:nvSpPr>
        <p:spPr>
          <a:xfrm>
            <a:off x="9661000" y="5834081"/>
            <a:ext cx="173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accent2"/>
                </a:solidFill>
                <a:latin typeface="Verdana Pro Condensed Bold" panose="020B0604020202020204" charset="0"/>
              </a:rPr>
              <a:t>Mar territorial 200 milhas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0CCAE05-950B-8DDF-F35E-EB4B8C9C3CFE}"/>
              </a:ext>
            </a:extLst>
          </p:cNvPr>
          <p:cNvSpPr txBox="1"/>
          <p:nvPr/>
        </p:nvSpPr>
        <p:spPr>
          <a:xfrm>
            <a:off x="551742" y="3327674"/>
            <a:ext cx="169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accent2"/>
                </a:solidFill>
                <a:latin typeface="Verdana Pro Condensed Bold" panose="020B0604020202020204" charset="0"/>
              </a:rPr>
              <a:t>Orla do Rio de Janeiro: demarcação dos T.M.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9F2344C-BD22-8807-1596-8551E806F714}"/>
              </a:ext>
            </a:extLst>
          </p:cNvPr>
          <p:cNvSpPr/>
          <p:nvPr/>
        </p:nvSpPr>
        <p:spPr>
          <a:xfrm>
            <a:off x="9472918" y="4192746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75BE3C-B72F-2227-9CFD-49965E399011}"/>
              </a:ext>
            </a:extLst>
          </p:cNvPr>
          <p:cNvSpPr txBox="1"/>
          <p:nvPr/>
        </p:nvSpPr>
        <p:spPr>
          <a:xfrm>
            <a:off x="10039634" y="4304062"/>
            <a:ext cx="1357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2"/>
                </a:solidFill>
                <a:latin typeface="Verdana Pro Condensed Bold" panose="020B0604020202020204" charset="0"/>
              </a:rPr>
              <a:t>Rio São Francisco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BBD848D-286B-468E-34D1-A490B9FF9F62}"/>
              </a:ext>
            </a:extLst>
          </p:cNvPr>
          <p:cNvSpPr/>
          <p:nvPr/>
        </p:nvSpPr>
        <p:spPr>
          <a:xfrm>
            <a:off x="221765" y="4730860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C60AA4E-BBD5-82E3-8935-A3487B27A258}"/>
              </a:ext>
            </a:extLst>
          </p:cNvPr>
          <p:cNvSpPr txBox="1"/>
          <p:nvPr/>
        </p:nvSpPr>
        <p:spPr>
          <a:xfrm>
            <a:off x="577386" y="4810615"/>
            <a:ext cx="169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accent2"/>
                </a:solidFill>
                <a:latin typeface="Verdana Pro Condensed Bold" panose="020B0604020202020204" charset="0"/>
              </a:rPr>
              <a:t>Hidrelétrica de Itaipu; Belo Monte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AD5C5E9-3C4A-D5AE-AC3A-A8B5D473D617}"/>
              </a:ext>
            </a:extLst>
          </p:cNvPr>
          <p:cNvSpPr/>
          <p:nvPr/>
        </p:nvSpPr>
        <p:spPr>
          <a:xfrm>
            <a:off x="229392" y="5690134"/>
            <a:ext cx="2357584" cy="6383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CC24A6C-A69A-BDBE-8287-37D494718149}"/>
              </a:ext>
            </a:extLst>
          </p:cNvPr>
          <p:cNvSpPr txBox="1"/>
          <p:nvPr/>
        </p:nvSpPr>
        <p:spPr>
          <a:xfrm>
            <a:off x="585108" y="5886177"/>
            <a:ext cx="169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accent2"/>
                </a:solidFill>
                <a:latin typeface="Verdana Pro Condensed Bold" panose="020B0604020202020204" charset="0"/>
              </a:rPr>
              <a:t>FUNAI e IPHAN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0B7F260-6765-6170-3B9C-B219E51B3CD3}"/>
              </a:ext>
            </a:extLst>
          </p:cNvPr>
          <p:cNvSpPr txBox="1"/>
          <p:nvPr/>
        </p:nvSpPr>
        <p:spPr>
          <a:xfrm>
            <a:off x="-58185" y="6484079"/>
            <a:ext cx="1785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</p:spTree>
    <p:extLst>
      <p:ext uri="{BB962C8B-B14F-4D97-AF65-F5344CB8AC3E}">
        <p14:creationId xmlns:p14="http://schemas.microsoft.com/office/powerpoint/2010/main" val="497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2" name="TextBox 59">
            <a:extLst>
              <a:ext uri="{FF2B5EF4-FFF2-40B4-BE49-F238E27FC236}">
                <a16:creationId xmlns:a16="http://schemas.microsoft.com/office/drawing/2014/main" id="{350260DD-8EE4-C275-2014-D16001C89EA0}"/>
              </a:ext>
            </a:extLst>
          </p:cNvPr>
          <p:cNvSpPr txBox="1"/>
          <p:nvPr/>
        </p:nvSpPr>
        <p:spPr>
          <a:xfrm>
            <a:off x="582482" y="399967"/>
            <a:ext cx="609504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pt-BR" sz="3200" dirty="0">
                <a:solidFill>
                  <a:srgbClr val="3C3C3C"/>
                </a:solidFill>
                <a:latin typeface="Verdana Pro Condensed Bold"/>
              </a:rPr>
              <a:t>Ciclo das Atividades da SPU</a:t>
            </a:r>
          </a:p>
        </p:txBody>
      </p: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6C012742-608A-D4D0-D174-7675406FEF69}"/>
              </a:ext>
            </a:extLst>
          </p:cNvPr>
          <p:cNvSpPr txBox="1"/>
          <p:nvPr/>
        </p:nvSpPr>
        <p:spPr>
          <a:xfrm>
            <a:off x="1276835" y="813980"/>
            <a:ext cx="4819165" cy="298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78"/>
              </a:lnSpc>
            </a:pPr>
            <a:r>
              <a:rPr lang="pt-BR" sz="1841" dirty="0">
                <a:solidFill>
                  <a:srgbClr val="183EFF"/>
                </a:solidFill>
                <a:latin typeface="Verdana Pro Bold"/>
              </a:rPr>
              <a:t>      De acordo com a Lei n.º 9.636/98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7149DE2-CA4C-F79B-CB7C-CC8D932B5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6" t="20649" r="71222" b="52563"/>
          <a:stretch/>
        </p:blipFill>
        <p:spPr>
          <a:xfrm>
            <a:off x="1805730" y="1286683"/>
            <a:ext cx="8965547" cy="4692477"/>
          </a:xfrm>
          <a:prstGeom prst="rect">
            <a:avLst/>
          </a:prstGeom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108746C-B621-EBE0-F922-00192C10709E}"/>
              </a:ext>
            </a:extLst>
          </p:cNvPr>
          <p:cNvSpPr/>
          <p:nvPr/>
        </p:nvSpPr>
        <p:spPr>
          <a:xfrm rot="16200000" flipH="1">
            <a:off x="6316630" y="1731272"/>
            <a:ext cx="212035" cy="3148729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60C52E-7329-529F-E9BD-9258FF0190BD}"/>
              </a:ext>
            </a:extLst>
          </p:cNvPr>
          <p:cNvSpPr txBox="1"/>
          <p:nvPr/>
        </p:nvSpPr>
        <p:spPr>
          <a:xfrm>
            <a:off x="8198070" y="2890137"/>
            <a:ext cx="208495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bg2">
                <a:lumMod val="9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SPIUNET</a:t>
            </a:r>
          </a:p>
          <a:p>
            <a:pPr algn="ctr"/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RIP IMÓVEL</a:t>
            </a:r>
          </a:p>
          <a:p>
            <a:pPr algn="ctr"/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RIP UTILIZAÇÃO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53FF76DD-F536-C91D-4EF3-D82EBA1D78DF}"/>
              </a:ext>
            </a:extLst>
          </p:cNvPr>
          <p:cNvSpPr/>
          <p:nvPr/>
        </p:nvSpPr>
        <p:spPr>
          <a:xfrm flipH="1">
            <a:off x="4122220" y="5671493"/>
            <a:ext cx="212036" cy="391674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E3A1C6D6-6496-1EEC-7E4C-0193F21203A3}"/>
              </a:ext>
            </a:extLst>
          </p:cNvPr>
          <p:cNvSpPr/>
          <p:nvPr/>
        </p:nvSpPr>
        <p:spPr>
          <a:xfrm flipH="1">
            <a:off x="5436007" y="5652347"/>
            <a:ext cx="212035" cy="391673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662CC3-2DE8-CF6C-9244-54C131097691}"/>
              </a:ext>
            </a:extLst>
          </p:cNvPr>
          <p:cNvSpPr txBox="1"/>
          <p:nvPr/>
        </p:nvSpPr>
        <p:spPr>
          <a:xfrm>
            <a:off x="2422561" y="6124300"/>
            <a:ext cx="2084954" cy="584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ENTREGA</a:t>
            </a:r>
          </a:p>
          <a:p>
            <a:pPr algn="ctr"/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 Pro Condensed Bold" panose="020B060402020202020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2CEBCB9-33E9-675E-8DAD-FACD8119DE5C}"/>
              </a:ext>
            </a:extLst>
          </p:cNvPr>
          <p:cNvSpPr txBox="1"/>
          <p:nvPr/>
        </p:nvSpPr>
        <p:spPr>
          <a:xfrm>
            <a:off x="5304316" y="6108981"/>
            <a:ext cx="2236661" cy="584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CESSÃO DE USO</a:t>
            </a:r>
          </a:p>
          <a:p>
            <a:pPr algn="ctr"/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 Pro Condensed Bold" panose="020B060402020202020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E1656A6-1A5E-4DFD-12BD-594B392B7A66}"/>
              </a:ext>
            </a:extLst>
          </p:cNvPr>
          <p:cNvSpPr txBox="1"/>
          <p:nvPr/>
        </p:nvSpPr>
        <p:spPr>
          <a:xfrm>
            <a:off x="4507515" y="6232021"/>
            <a:ext cx="7968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pt-PT" dirty="0">
                <a:latin typeface="Verdana Pro Condensed Bold" panose="020B0604020202020204" charset="0"/>
              </a:rPr>
              <a:t>MGC</a:t>
            </a:r>
          </a:p>
        </p:txBody>
      </p:sp>
    </p:spTree>
    <p:extLst>
      <p:ext uri="{BB962C8B-B14F-4D97-AF65-F5344CB8AC3E}">
        <p14:creationId xmlns:p14="http://schemas.microsoft.com/office/powerpoint/2010/main" val="33708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27FB27-7350-BBEE-7132-08CE085C7CCC}"/>
              </a:ext>
            </a:extLst>
          </p:cNvPr>
          <p:cNvSpPr txBox="1"/>
          <p:nvPr/>
        </p:nvSpPr>
        <p:spPr>
          <a:xfrm>
            <a:off x="1163781" y="263937"/>
            <a:ext cx="813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o contrato e conhecendo o MGC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7C8D58-E496-190C-F85F-59D7CB6F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2" y="1433487"/>
            <a:ext cx="11028219" cy="47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5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BDCF5F3-6B77-6B18-BF8A-40743AFF8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918" y="1032526"/>
            <a:ext cx="8283426" cy="265337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A2CB6B7C-0002-E098-8907-70514AF9E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82" y="3227120"/>
            <a:ext cx="6032173" cy="293858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D7C4D0B-6CA9-3288-D94D-C0689CE0B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869" y="3893697"/>
            <a:ext cx="4665420" cy="2135793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D021812C-1455-D757-56AA-F0D6D81F7798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23409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>
            <a:extLst>
              <a:ext uri="{FF2B5EF4-FFF2-40B4-BE49-F238E27FC236}">
                <a16:creationId xmlns:a16="http://schemas.microsoft.com/office/drawing/2014/main" id="{DAF59EC5-FB1A-FD9A-3C58-6B4A304FB104}"/>
              </a:ext>
            </a:extLst>
          </p:cNvPr>
          <p:cNvGrpSpPr/>
          <p:nvPr/>
        </p:nvGrpSpPr>
        <p:grpSpPr>
          <a:xfrm>
            <a:off x="901282" y="361032"/>
            <a:ext cx="703398" cy="1030369"/>
            <a:chOff x="0" y="0"/>
            <a:chExt cx="1406796" cy="2060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D517731-C0CC-6BC0-1F78-404B61D519C2}"/>
                </a:ext>
              </a:extLst>
            </p:cNvPr>
            <p:cNvSpPr/>
            <p:nvPr/>
          </p:nvSpPr>
          <p:spPr>
            <a:xfrm>
              <a:off x="0" y="0"/>
              <a:ext cx="1406779" cy="2060702"/>
            </a:xfrm>
            <a:custGeom>
              <a:avLst/>
              <a:gdLst/>
              <a:ahLst/>
              <a:cxnLst/>
              <a:rect l="l" t="t" r="r" b="b"/>
              <a:pathLst>
                <a:path w="1406779" h="2060702">
                  <a:moveTo>
                    <a:pt x="0" y="0"/>
                  </a:moveTo>
                  <a:lnTo>
                    <a:pt x="1406779" y="0"/>
                  </a:lnTo>
                  <a:lnTo>
                    <a:pt x="1406779" y="2060702"/>
                  </a:lnTo>
                  <a:lnTo>
                    <a:pt x="0" y="2060702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3" name="AutoShape 60">
            <a:extLst>
              <a:ext uri="{FF2B5EF4-FFF2-40B4-BE49-F238E27FC236}">
                <a16:creationId xmlns:a16="http://schemas.microsoft.com/office/drawing/2014/main" id="{A87493A4-1EC0-2083-C6FB-8293EA8EA46D}"/>
              </a:ext>
            </a:extLst>
          </p:cNvPr>
          <p:cNvSpPr/>
          <p:nvPr/>
        </p:nvSpPr>
        <p:spPr>
          <a:xfrm flipV="1">
            <a:off x="1253007" y="848712"/>
            <a:ext cx="7190552" cy="14805"/>
          </a:xfrm>
          <a:prstGeom prst="line">
            <a:avLst/>
          </a:prstGeom>
          <a:ln w="38100" cap="flat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A9683-40AB-8FB7-5AB5-C06018B2F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0628" y="6583712"/>
            <a:ext cx="909441" cy="2358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7FF787-6414-18E2-B7AD-07F996B2D87D}"/>
              </a:ext>
            </a:extLst>
          </p:cNvPr>
          <p:cNvSpPr txBox="1"/>
          <p:nvPr/>
        </p:nvSpPr>
        <p:spPr>
          <a:xfrm>
            <a:off x="-66835" y="6508280"/>
            <a:ext cx="216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Termo de Execução Descentralizada</a:t>
            </a:r>
          </a:p>
          <a:p>
            <a:pPr algn="ctr"/>
            <a:r>
              <a:rPr lang="pt-PT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Condensed Bold" panose="020B0604020202020204" charset="0"/>
              </a:rPr>
              <a:t>Equipes da SPU e da UFF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AA8058C-1F54-A11D-0436-885820D5D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877" y="1149318"/>
            <a:ext cx="6943921" cy="31347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57A53A9-E51C-F8FB-56AD-860525C17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977" y="4298869"/>
            <a:ext cx="6943921" cy="142153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FB5C84A-8254-68A0-2913-66C3DF88D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246" y="4113536"/>
            <a:ext cx="3385102" cy="186986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C864FAE-3DA0-73A7-4E4D-E1140A827516}"/>
              </a:ext>
            </a:extLst>
          </p:cNvPr>
          <p:cNvSpPr txBox="1"/>
          <p:nvPr/>
        </p:nvSpPr>
        <p:spPr>
          <a:xfrm>
            <a:off x="1163781" y="263937"/>
            <a:ext cx="963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Analisando um contrato – Cessão de Uso Gratuita</a:t>
            </a:r>
          </a:p>
        </p:txBody>
      </p:sp>
    </p:spTree>
    <p:extLst>
      <p:ext uri="{BB962C8B-B14F-4D97-AF65-F5344CB8AC3E}">
        <p14:creationId xmlns:p14="http://schemas.microsoft.com/office/powerpoint/2010/main" val="566130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a8b6a-a32f-4b3c-b7bd-62c8359adabc">
      <Terms xmlns="http://schemas.microsoft.com/office/infopath/2007/PartnerControls"/>
    </lcf76f155ced4ddcb4097134ff3c332f>
    <TaxCatchAll xmlns="f4b0f3e0-cf55-4290-952a-8c7ce7e9133d" xsi:nil="true"/>
    <SharedWithUsers xmlns="f4b0f3e0-cf55-4290-952a-8c7ce7e9133d">
      <UserInfo>
        <DisplayName/>
        <AccountId xsi:nil="true"/>
        <AccountType/>
      </UserInfo>
    </SharedWithUsers>
    <MediaLengthInSeconds xmlns="f1da8b6a-a32f-4b3c-b7bd-62c8359ada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C306E7162A074AAD5BE05A7C745E34" ma:contentTypeVersion="17" ma:contentTypeDescription="Crie um novo documento." ma:contentTypeScope="" ma:versionID="f38f7539859bdec7d69c0275866dace7">
  <xsd:schema xmlns:xsd="http://www.w3.org/2001/XMLSchema" xmlns:xs="http://www.w3.org/2001/XMLSchema" xmlns:p="http://schemas.microsoft.com/office/2006/metadata/properties" xmlns:ns2="f1da8b6a-a32f-4b3c-b7bd-62c8359adabc" xmlns:ns3="f4b0f3e0-cf55-4290-952a-8c7ce7e9133d" targetNamespace="http://schemas.microsoft.com/office/2006/metadata/properties" ma:root="true" ma:fieldsID="fc39f0a85379f8e57ad8bf72542ee083" ns2:_="" ns3:_="">
    <xsd:import namespace="f1da8b6a-a32f-4b3c-b7bd-62c8359adabc"/>
    <xsd:import namespace="f4b0f3e0-cf55-4290-952a-8c7ce7e91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a8b6a-a32f-4b3c-b7bd-62c8359ad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0f3e0-cf55-4290-952a-8c7ce7e91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11d8589-620b-4d14-91f5-ed1ce6523ac2}" ma:internalName="TaxCatchAll" ma:showField="CatchAllData" ma:web="f4b0f3e0-cf55-4290-952a-8c7ce7e91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B5DDE-E12B-4A87-B904-CB5ED4854DBD}">
  <ds:schemaRefs>
    <ds:schemaRef ds:uri="http://schemas.microsoft.com/office/2006/metadata/properties"/>
    <ds:schemaRef ds:uri="http://schemas.microsoft.com/office/infopath/2007/PartnerControls"/>
    <ds:schemaRef ds:uri="f1da8b6a-a32f-4b3c-b7bd-62c8359adabc"/>
    <ds:schemaRef ds:uri="f4b0f3e0-cf55-4290-952a-8c7ce7e9133d"/>
  </ds:schemaRefs>
</ds:datastoreItem>
</file>

<file path=customXml/itemProps2.xml><?xml version="1.0" encoding="utf-8"?>
<ds:datastoreItem xmlns:ds="http://schemas.openxmlformats.org/officeDocument/2006/customXml" ds:itemID="{A212E9E5-A1EF-4B7C-B0FE-C06AE0096B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18D19-FA07-4198-854B-C1408D99D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a8b6a-a32f-4b3c-b7bd-62c8359adabc"/>
    <ds:schemaRef ds:uri="f4b0f3e0-cf55-4290-952a-8c7ce7e91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2235</Words>
  <Application>Microsoft Office PowerPoint</Application>
  <PresentationFormat>Widescreen</PresentationFormat>
  <Paragraphs>242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Bookman Old Style</vt:lpstr>
      <vt:lpstr>Calibri</vt:lpstr>
      <vt:lpstr>Calibri Light</vt:lpstr>
      <vt:lpstr>Segoe UI</vt:lpstr>
      <vt:lpstr>Verdana Pro Bold</vt:lpstr>
      <vt:lpstr>Verdana Pro Condensed Bold</vt:lpstr>
      <vt:lpstr>Wingdings</vt:lpstr>
      <vt:lpstr>WordVisiCarriageReturn_MSFontService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Tânia Amorim</dc:creator>
  <cp:lastModifiedBy>Eder Angelo Sanches</cp:lastModifiedBy>
  <cp:revision>31</cp:revision>
  <dcterms:created xsi:type="dcterms:W3CDTF">2023-11-22T12:40:55Z</dcterms:created>
  <dcterms:modified xsi:type="dcterms:W3CDTF">2024-11-06T20:35:39Z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0x010100EAC306E7162A074AAD5BE05A7C745E34</vt:lpwstr>
  </property>
  <property fmtid="{D5CDD505-2E9C-101B-9397-08002B2CF9AE}" pid="3" name="Order">
    <vt:r8>387700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