
<file path=[Content_Types].xml><?xml version="1.0" encoding="utf-8"?>
<Types xmlns="http://schemas.openxmlformats.org/package/2006/content-types">
  <Default Extension="bin" ContentType="application/vnd.openxmlformats-officedocument.oleObject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pPr w:leftFromText="187" w:rightFromText="187" w:vertAnchor="page" w:horzAnchor="page" w:tblpYSpec="top"/>
        <w:tblW w:w="11870" w:type="dxa"/>
        <w:tblLook w:val="04A0" w:firstRow="1" w:lastRow="0" w:firstColumn="1" w:lastColumn="0" w:noHBand="0" w:noVBand="1"/>
      </w:tblPr>
      <w:tblGrid>
        <w:gridCol w:w="707"/>
        <w:gridCol w:w="5530"/>
        <w:gridCol w:w="5633"/>
      </w:tblGrid>
      <w:tr w:rsidR="001B099D" w14:paraId="49D71966" w14:textId="310D0EC3" w:rsidTr="001B099D">
        <w:trPr>
          <w:trHeight w:val="1440"/>
        </w:trPr>
        <w:tc>
          <w:tcPr>
            <w:tcW w:w="707" w:type="dxa"/>
            <w:shd w:val="clear" w:color="auto" w:fill="1E5E9F" w:themeFill="accent2" w:themeFillShade="BF"/>
          </w:tcPr>
          <w:p w14:paraId="672A6659" w14:textId="77777777" w:rsidR="001B099D" w:rsidRDefault="001B099D"/>
          <w:p w14:paraId="0A37501D" w14:textId="77777777" w:rsidR="001B099D" w:rsidRDefault="001B099D"/>
        </w:tc>
        <w:tc>
          <w:tcPr>
            <w:tcW w:w="5530" w:type="dxa"/>
            <w:shd w:val="clear" w:color="auto" w:fill="1E5E9F" w:themeFill="accent2" w:themeFillShade="BF"/>
            <w:vAlign w:val="center"/>
          </w:tcPr>
          <w:p w14:paraId="57DFEEC2" w14:textId="4AA805FD" w:rsidR="001B099D" w:rsidRPr="00AD3B2F" w:rsidRDefault="00000000" w:rsidP="00F506BD">
            <w:pPr>
              <w:pStyle w:val="SemEspaamento"/>
              <w:rPr>
                <w:rFonts w:asciiTheme="majorHAnsi" w:eastAsiaTheme="majorEastAsia" w:hAnsiTheme="majorHAnsi" w:cstheme="majorBidi"/>
                <w:b/>
                <w:bCs/>
                <w:color w:val="FFFFFF" w:themeColor="background1"/>
                <w:sz w:val="96"/>
                <w:szCs w:val="72"/>
              </w:rPr>
            </w:pPr>
            <w:sdt>
              <w:sdtPr>
                <w:rPr>
                  <w:rFonts w:asciiTheme="majorHAnsi" w:eastAsiaTheme="majorEastAsia" w:hAnsiTheme="majorHAnsi" w:cstheme="majorBidi"/>
                  <w:b/>
                  <w:bCs/>
                  <w:color w:val="FFFFFF" w:themeColor="background1"/>
                  <w:sz w:val="96"/>
                  <w:szCs w:val="72"/>
                </w:rPr>
                <w:alias w:val="Ano"/>
                <w:id w:val="15676118"/>
                <w:dataBinding w:prefixMappings="xmlns:ns0='http://schemas.microsoft.com/office/2006/coverPageProps'" w:xpath="/ns0:CoverPageProperties[1]/ns0:PublishDate[1]" w:storeItemID="{55AF091B-3C7A-41E3-B477-F2FDAA23CFDA}"/>
                <w:date>
                  <w:dateFormat w:val="yyyy"/>
                  <w:lid w:val="pt-BR"/>
                  <w:storeMappedDataAs w:val="dateTime"/>
                  <w:calendar w:val="gregorian"/>
                </w:date>
              </w:sdtPr>
              <w:sdtContent>
                <w:r w:rsidR="001B099D" w:rsidRPr="00AD3B2F">
                  <w:rPr>
                    <w:rFonts w:asciiTheme="majorHAnsi" w:eastAsiaTheme="majorEastAsia" w:hAnsiTheme="majorHAnsi" w:cstheme="majorBidi"/>
                    <w:b/>
                    <w:bCs/>
                    <w:color w:val="FFFFFF" w:themeColor="background1"/>
                    <w:sz w:val="96"/>
                    <w:szCs w:val="72"/>
                  </w:rPr>
                  <w:t>POP CGCAV</w:t>
                </w:r>
              </w:sdtContent>
            </w:sdt>
            <w:r w:rsidR="00431EBE">
              <w:rPr>
                <w:rFonts w:asciiTheme="majorHAnsi" w:eastAsiaTheme="majorEastAsia" w:hAnsiTheme="majorHAnsi" w:cstheme="majorBidi"/>
                <w:b/>
                <w:bCs/>
                <w:color w:val="FFFFFF" w:themeColor="background1"/>
                <w:sz w:val="96"/>
                <w:szCs w:val="72"/>
              </w:rPr>
              <w:t xml:space="preserve"> - SECOP</w:t>
            </w:r>
          </w:p>
        </w:tc>
        <w:tc>
          <w:tcPr>
            <w:tcW w:w="5633" w:type="dxa"/>
            <w:shd w:val="clear" w:color="auto" w:fill="FFFFFF" w:themeFill="background1"/>
          </w:tcPr>
          <w:p w14:paraId="5CFC1460" w14:textId="3879BF4B" w:rsidR="001B099D" w:rsidRDefault="001B099D" w:rsidP="00F506BD">
            <w:pPr>
              <w:pStyle w:val="SemEspaamento"/>
              <w:rPr>
                <w:rFonts w:asciiTheme="majorHAnsi" w:eastAsiaTheme="majorEastAsia" w:hAnsiTheme="majorHAnsi" w:cstheme="majorBidi"/>
                <w:b/>
                <w:bCs/>
                <w:color w:val="FFFFFF" w:themeColor="background1"/>
                <w:sz w:val="96"/>
                <w:szCs w:val="72"/>
              </w:rPr>
            </w:pPr>
            <w:r>
              <w:rPr>
                <w:rFonts w:asciiTheme="majorHAnsi" w:eastAsiaTheme="majorEastAsia" w:hAnsiTheme="majorHAnsi" w:cstheme="majorBidi"/>
                <w:b/>
                <w:bCs/>
                <w:noProof/>
                <w:color w:val="FFFFFF" w:themeColor="background1"/>
                <w:sz w:val="96"/>
                <w:szCs w:val="72"/>
              </w:rPr>
              <w:drawing>
                <wp:inline distT="0" distB="0" distL="0" distR="0" wp14:anchorId="31AC62C9" wp14:editId="41007C98">
                  <wp:extent cx="3002135" cy="680484"/>
                  <wp:effectExtent l="0" t="0" r="0" b="5715"/>
                  <wp:docPr id="28" name="Imagem 28" descr="Gráfico&#10;&#10;Descrição gerada automaticamente com confiança baix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8" name="Imagem 28" descr="Gráfico&#10;&#10;Descrição gerada automaticamente com confiança baixa"/>
                          <pic:cNvPicPr/>
                        </pic:nvPicPr>
                        <pic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038381" cy="6887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1B099D" w14:paraId="474E2A71" w14:textId="4DA686EF" w:rsidTr="001B099D">
        <w:trPr>
          <w:trHeight w:val="2880"/>
        </w:trPr>
        <w:tc>
          <w:tcPr>
            <w:tcW w:w="707" w:type="dxa"/>
          </w:tcPr>
          <w:p w14:paraId="5DAB6C7B" w14:textId="653749F2" w:rsidR="001B099D" w:rsidRDefault="001B099D"/>
        </w:tc>
        <w:tc>
          <w:tcPr>
            <w:tcW w:w="5530" w:type="dxa"/>
            <w:vAlign w:val="center"/>
          </w:tcPr>
          <w:p w14:paraId="02EB378F" w14:textId="0BAB0E61" w:rsidR="001B099D" w:rsidRPr="007C2B44" w:rsidRDefault="001B099D">
            <w:pPr>
              <w:pStyle w:val="SemEspaamento"/>
              <w:rPr>
                <w:b/>
                <w:color w:val="1E5E9F" w:themeColor="accent2" w:themeShade="BF"/>
                <w:sz w:val="40"/>
              </w:rPr>
            </w:pPr>
            <w:r w:rsidRPr="007C2B44">
              <w:rPr>
                <w:b/>
                <w:color w:val="1E5E9F" w:themeColor="accent2" w:themeShade="BF"/>
                <w:sz w:val="40"/>
              </w:rPr>
              <w:t>Secretaria de Gestão do Patrimônio da União</w:t>
            </w:r>
          </w:p>
          <w:p w14:paraId="6A05A809" w14:textId="77777777" w:rsidR="001B099D" w:rsidRDefault="001B099D">
            <w:pPr>
              <w:pStyle w:val="SemEspaamento"/>
              <w:rPr>
                <w:color w:val="596984" w:themeColor="accent3" w:themeShade="BF"/>
              </w:rPr>
            </w:pPr>
          </w:p>
          <w:sdt>
            <w:sdtPr>
              <w:rPr>
                <w:b/>
                <w:color w:val="596984" w:themeColor="accent3" w:themeShade="BF"/>
                <w:sz w:val="28"/>
              </w:rPr>
              <w:alias w:val="Autor"/>
              <w:id w:val="15676130"/>
              <w:dataBinding w:prefixMappings="xmlns:ns0='http://schemas.openxmlformats.org/package/2006/metadata/core-properties' xmlns:ns1='http://purl.org/dc/elements/1.1/'" w:xpath="/ns0:coreProperties[1]/ns1:creator[1]" w:storeItemID="{6C3C8BC8-F283-45AE-878A-BAB7291924A1}"/>
              <w:text/>
            </w:sdtPr>
            <w:sdtContent>
              <w:p w14:paraId="0C37C234" w14:textId="2400CA74" w:rsidR="001B099D" w:rsidRPr="006C73CF" w:rsidRDefault="00396C18">
                <w:pPr>
                  <w:pStyle w:val="SemEspaamento"/>
                  <w:rPr>
                    <w:b/>
                    <w:color w:val="596984" w:themeColor="accent3" w:themeShade="BF"/>
                    <w:sz w:val="28"/>
                  </w:rPr>
                </w:pPr>
                <w:r>
                  <w:rPr>
                    <w:b/>
                    <w:color w:val="596984" w:themeColor="accent3" w:themeShade="BF"/>
                    <w:sz w:val="28"/>
                  </w:rPr>
                  <w:t>Serviço de Contabilidade Patrimonial</w:t>
                </w:r>
              </w:p>
            </w:sdtContent>
          </w:sdt>
        </w:tc>
        <w:tc>
          <w:tcPr>
            <w:tcW w:w="5633" w:type="dxa"/>
          </w:tcPr>
          <w:p w14:paraId="0893536C" w14:textId="77777777" w:rsidR="001B099D" w:rsidRPr="007C2B44" w:rsidRDefault="001B099D" w:rsidP="000E27C0">
            <w:pPr>
              <w:pStyle w:val="SemEspaamento"/>
              <w:jc w:val="right"/>
              <w:rPr>
                <w:b/>
                <w:color w:val="1E5E9F" w:themeColor="accent2" w:themeShade="BF"/>
                <w:sz w:val="40"/>
              </w:rPr>
            </w:pPr>
          </w:p>
        </w:tc>
      </w:tr>
    </w:tbl>
    <w:p w14:paraId="49A21632" w14:textId="4CC7CE15" w:rsidR="00F14BA1" w:rsidRDefault="001B099D">
      <w:r>
        <w:t> </w:t>
      </w:r>
    </w:p>
    <w:p w14:paraId="5A39BBE3" w14:textId="77777777" w:rsidR="00F14BA1" w:rsidRDefault="00F14BA1"/>
    <w:tbl>
      <w:tblPr>
        <w:tblpPr w:leftFromText="187" w:rightFromText="187" w:horzAnchor="margin" w:tblpXSpec="center" w:tblpYSpec="bottom"/>
        <w:tblW w:w="5000" w:type="pct"/>
        <w:tblLook w:val="04A0" w:firstRow="1" w:lastRow="0" w:firstColumn="1" w:lastColumn="0" w:noHBand="0" w:noVBand="1"/>
      </w:tblPr>
      <w:tblGrid>
        <w:gridCol w:w="9498"/>
      </w:tblGrid>
      <w:tr w:rsidR="00F14BA1" w14:paraId="1B30D5F6" w14:textId="77777777">
        <w:tc>
          <w:tcPr>
            <w:tcW w:w="0" w:type="auto"/>
          </w:tcPr>
          <w:p w14:paraId="19217EDD" w14:textId="21FEB8D0" w:rsidR="00F14BA1" w:rsidRPr="00F506BD" w:rsidRDefault="00000000" w:rsidP="00F506BD">
            <w:pPr>
              <w:pStyle w:val="SemEspaamento"/>
              <w:jc w:val="both"/>
              <w:rPr>
                <w:b/>
                <w:bCs/>
                <w:caps/>
                <w:color w:val="4A66AC" w:themeColor="accent4"/>
                <w:sz w:val="44"/>
                <w:szCs w:val="72"/>
              </w:rPr>
            </w:pPr>
            <w:sdt>
              <w:sdtPr>
                <w:rPr>
                  <w:b/>
                  <w:bCs/>
                  <w:caps/>
                  <w:color w:val="4A66AC" w:themeColor="accent4"/>
                  <w:sz w:val="44"/>
                  <w:szCs w:val="72"/>
                </w:rPr>
                <w:alias w:val="Título"/>
                <w:id w:val="15676137"/>
                <w:dataBinding w:prefixMappings="xmlns:ns0='http://schemas.openxmlformats.org/package/2006/metadata/core-properties' xmlns:ns1='http://purl.org/dc/elements/1.1/'" w:xpath="/ns0:coreProperties[1]/ns1:title[1]" w:storeItemID="{6C3C8BC8-F283-45AE-878A-BAB7291924A1}"/>
                <w:text/>
              </w:sdtPr>
              <w:sdtContent>
                <w:r w:rsidR="000D05DB">
                  <w:rPr>
                    <w:b/>
                    <w:bCs/>
                    <w:caps/>
                    <w:color w:val="4A66AC" w:themeColor="accent4"/>
                    <w:sz w:val="44"/>
                    <w:szCs w:val="72"/>
                  </w:rPr>
                  <w:t>Manual de Procedimento Operacional Padrão – pop/cgcav</w:t>
                </w:r>
              </w:sdtContent>
            </w:sdt>
            <w:r w:rsidR="006D7BBC">
              <w:rPr>
                <w:b/>
                <w:bCs/>
                <w:caps/>
                <w:color w:val="4A66AC" w:themeColor="accent4"/>
                <w:sz w:val="44"/>
                <w:szCs w:val="72"/>
              </w:rPr>
              <w:t>/SECOP</w:t>
            </w:r>
          </w:p>
        </w:tc>
      </w:tr>
      <w:tr w:rsidR="00F14BA1" w14:paraId="7AF2E06E" w14:textId="77777777">
        <w:sdt>
          <w:sdtPr>
            <w:rPr>
              <w:shd w:val="clear" w:color="auto" w:fill="FFFFFF"/>
            </w:rPr>
            <w:alias w:val="Resumo"/>
            <w:id w:val="15676143"/>
            <w:dataBinding w:prefixMappings="xmlns:ns0='http://schemas.microsoft.com/office/2006/coverPageProps'" w:xpath="/ns0:CoverPageProperties[1]/ns0:Abstract[1]" w:storeItemID="{55AF091B-3C7A-41E3-B477-F2FDAA23CFDA}"/>
            <w:text/>
          </w:sdtPr>
          <w:sdtContent>
            <w:tc>
              <w:tcPr>
                <w:tcW w:w="0" w:type="auto"/>
              </w:tcPr>
              <w:p w14:paraId="4E8528D1" w14:textId="0F8C01F2" w:rsidR="00F14BA1" w:rsidRDefault="00D21B6A" w:rsidP="0063301A">
                <w:pPr>
                  <w:pStyle w:val="SemEspaamento"/>
                  <w:rPr>
                    <w:color w:val="808080" w:themeColor="background1" w:themeShade="80"/>
                  </w:rPr>
                </w:pPr>
                <w:r w:rsidRPr="00950563">
                  <w:rPr>
                    <w:shd w:val="clear" w:color="auto" w:fill="FFFFFF"/>
                  </w:rPr>
                  <w:t xml:space="preserve"> O P</w:t>
                </w:r>
                <w:r w:rsidR="0063301A" w:rsidRPr="00950563">
                  <w:rPr>
                    <w:shd w:val="clear" w:color="auto" w:fill="FFFFFF"/>
                  </w:rPr>
                  <w:t xml:space="preserve">rocedimento Operacional Padrão - </w:t>
                </w:r>
                <w:r w:rsidRPr="00950563">
                  <w:rPr>
                    <w:shd w:val="clear" w:color="auto" w:fill="FFFFFF"/>
                  </w:rPr>
                  <w:t>POP no âmbito d</w:t>
                </w:r>
                <w:r w:rsidR="00431EBE" w:rsidRPr="00950563">
                  <w:rPr>
                    <w:shd w:val="clear" w:color="auto" w:fill="FFFFFF"/>
                  </w:rPr>
                  <w:t>o Serviço de Contabilidade Patrimonial -</w:t>
                </w:r>
                <w:r w:rsidRPr="00950563">
                  <w:rPr>
                    <w:shd w:val="clear" w:color="auto" w:fill="FFFFFF"/>
                  </w:rPr>
                  <w:t xml:space="preserve"> SPU. </w:t>
                </w:r>
                <w:r w:rsidR="007C2B44" w:rsidRPr="00950563">
                  <w:rPr>
                    <w:shd w:val="clear" w:color="auto" w:fill="FFFFFF"/>
                  </w:rPr>
                  <w:t xml:space="preserve">(Versão </w:t>
                </w:r>
                <w:r w:rsidR="00CA70CF">
                  <w:rPr>
                    <w:shd w:val="clear" w:color="auto" w:fill="FFFFFF"/>
                  </w:rPr>
                  <w:t>1.0</w:t>
                </w:r>
                <w:r w:rsidR="007C2B44" w:rsidRPr="00950563">
                  <w:rPr>
                    <w:shd w:val="clear" w:color="auto" w:fill="FFFFFF"/>
                  </w:rPr>
                  <w:t xml:space="preserve"> – </w:t>
                </w:r>
                <w:r w:rsidR="00CA70CF">
                  <w:rPr>
                    <w:shd w:val="clear" w:color="auto" w:fill="FFFFFF"/>
                  </w:rPr>
                  <w:t>abr</w:t>
                </w:r>
                <w:r w:rsidR="001904BD" w:rsidRPr="00950563">
                  <w:rPr>
                    <w:shd w:val="clear" w:color="auto" w:fill="FFFFFF"/>
                  </w:rPr>
                  <w:t>/</w:t>
                </w:r>
                <w:r w:rsidR="007C2B44" w:rsidRPr="00950563">
                  <w:rPr>
                    <w:shd w:val="clear" w:color="auto" w:fill="FFFFFF"/>
                  </w:rPr>
                  <w:t>2</w:t>
                </w:r>
                <w:r w:rsidR="00B1034D" w:rsidRPr="00950563">
                  <w:rPr>
                    <w:shd w:val="clear" w:color="auto" w:fill="FFFFFF"/>
                  </w:rPr>
                  <w:t>4</w:t>
                </w:r>
                <w:r w:rsidR="007C2B44" w:rsidRPr="00950563">
                  <w:rPr>
                    <w:shd w:val="clear" w:color="auto" w:fill="FFFFFF"/>
                  </w:rPr>
                  <w:t>)</w:t>
                </w:r>
              </w:p>
            </w:tc>
          </w:sdtContent>
        </w:sdt>
      </w:tr>
      <w:tr w:rsidR="000E27C0" w14:paraId="070C07A7" w14:textId="77777777">
        <w:tc>
          <w:tcPr>
            <w:tcW w:w="0" w:type="auto"/>
          </w:tcPr>
          <w:p w14:paraId="74B2B664" w14:textId="77777777" w:rsidR="000E27C0" w:rsidRDefault="000E27C0" w:rsidP="0063301A">
            <w:pPr>
              <w:pStyle w:val="SemEspaamento"/>
              <w:rPr>
                <w:color w:val="FF0000"/>
                <w:shd w:val="clear" w:color="auto" w:fill="FFFFFF"/>
              </w:rPr>
            </w:pPr>
          </w:p>
        </w:tc>
      </w:tr>
    </w:tbl>
    <w:p w14:paraId="6048C691" w14:textId="77777777" w:rsidR="00AC2099" w:rsidRPr="00070276" w:rsidRDefault="00943DF3" w:rsidP="00070276">
      <w:pPr>
        <w:rPr>
          <w:b/>
          <w:color w:val="0070C0"/>
          <w:sz w:val="40"/>
        </w:rPr>
      </w:pPr>
      <w:bookmarkStart w:id="0" w:name="_Toc48049199"/>
      <w:r w:rsidRPr="00070276">
        <w:rPr>
          <w:b/>
          <w:color w:val="0070C0"/>
          <w:sz w:val="40"/>
        </w:rPr>
        <w:t>CRÉDITOS</w:t>
      </w:r>
      <w:bookmarkEnd w:id="0"/>
    </w:p>
    <w:p w14:paraId="25AFC096" w14:textId="77D3A958" w:rsidR="00EA73B5" w:rsidRPr="00431EBE" w:rsidRDefault="00EA73B5" w:rsidP="000D0C2F">
      <w:pPr>
        <w:spacing w:after="0"/>
        <w:rPr>
          <w:b/>
          <w:bCs/>
        </w:rPr>
      </w:pPr>
      <w:r w:rsidRPr="00431EBE">
        <w:rPr>
          <w:b/>
          <w:bCs/>
        </w:rPr>
        <w:t>Coordenação-Geral de Avaliação e Contabilidade do Patrimônio</w:t>
      </w:r>
    </w:p>
    <w:p w14:paraId="29D6B04F" w14:textId="7AD1C290" w:rsidR="00C03EEF" w:rsidRPr="00431EBE" w:rsidRDefault="00EA73B5" w:rsidP="000D0C2F">
      <w:pPr>
        <w:spacing w:after="0"/>
      </w:pPr>
      <w:r w:rsidRPr="00431EBE">
        <w:t>José Gustavo Barbosa Villaça</w:t>
      </w:r>
    </w:p>
    <w:p w14:paraId="7396E0A5" w14:textId="77777777" w:rsidR="007C2B44" w:rsidRPr="00B1034D" w:rsidRDefault="007C2B44" w:rsidP="000D0C2F">
      <w:pPr>
        <w:spacing w:after="0"/>
        <w:rPr>
          <w:b/>
          <w:color w:val="FF0000"/>
        </w:rPr>
      </w:pPr>
    </w:p>
    <w:p w14:paraId="41793270" w14:textId="6C802360" w:rsidR="000D0C2F" w:rsidRPr="00301536" w:rsidRDefault="001C30C8" w:rsidP="000D0C2F">
      <w:pPr>
        <w:spacing w:after="0"/>
        <w:rPr>
          <w:b/>
          <w:color w:val="000000" w:themeColor="text1"/>
        </w:rPr>
      </w:pPr>
      <w:r w:rsidRPr="00301536">
        <w:rPr>
          <w:b/>
          <w:color w:val="000000" w:themeColor="text1"/>
        </w:rPr>
        <w:t>Serviço de Contabilidade Patrimonial</w:t>
      </w:r>
    </w:p>
    <w:p w14:paraId="483B2FC2" w14:textId="77777777" w:rsidR="00EA73B5" w:rsidRPr="00301536" w:rsidRDefault="00EA73B5" w:rsidP="00EA73B5">
      <w:pPr>
        <w:spacing w:after="0"/>
        <w:rPr>
          <w:color w:val="000000" w:themeColor="text1"/>
        </w:rPr>
      </w:pPr>
      <w:r w:rsidRPr="00301536">
        <w:rPr>
          <w:color w:val="000000" w:themeColor="text1"/>
        </w:rPr>
        <w:t>Kellen Gomes De Souza Almeida Padrones</w:t>
      </w:r>
    </w:p>
    <w:p w14:paraId="0D0B940D" w14:textId="77777777" w:rsidR="000D0C2F" w:rsidRPr="00301536" w:rsidRDefault="000D0C2F" w:rsidP="000D0C2F">
      <w:pPr>
        <w:spacing w:after="0"/>
        <w:rPr>
          <w:b/>
          <w:color w:val="000000" w:themeColor="text1"/>
        </w:rPr>
      </w:pPr>
    </w:p>
    <w:p w14:paraId="4D896D85" w14:textId="77777777" w:rsidR="000D0C2F" w:rsidRPr="00301536" w:rsidRDefault="000D0C2F" w:rsidP="000D0C2F">
      <w:pPr>
        <w:spacing w:after="0"/>
        <w:rPr>
          <w:b/>
          <w:color w:val="000000" w:themeColor="text1"/>
        </w:rPr>
      </w:pPr>
      <w:r w:rsidRPr="00301536">
        <w:rPr>
          <w:b/>
          <w:color w:val="000000" w:themeColor="text1"/>
        </w:rPr>
        <w:t>Apoio</w:t>
      </w:r>
    </w:p>
    <w:p w14:paraId="64F46087" w14:textId="1C894639" w:rsidR="00950563" w:rsidRPr="009A5D6A" w:rsidRDefault="00215775" w:rsidP="00950563">
      <w:pPr>
        <w:spacing w:after="0"/>
        <w:rPr>
          <w:color w:val="000000" w:themeColor="text1"/>
        </w:rPr>
      </w:pPr>
      <w:r>
        <w:rPr>
          <w:color w:val="000000" w:themeColor="text1"/>
        </w:rPr>
        <w:t>Setorial Contábil do MGI</w:t>
      </w:r>
    </w:p>
    <w:p w14:paraId="2AC2FF50" w14:textId="77777777" w:rsidR="005B5F74" w:rsidRPr="00301536" w:rsidRDefault="005B5F74" w:rsidP="000D0C2F">
      <w:pPr>
        <w:spacing w:after="0"/>
        <w:rPr>
          <w:color w:val="000000" w:themeColor="text1"/>
        </w:rPr>
      </w:pPr>
    </w:p>
    <w:p w14:paraId="350180D5" w14:textId="77777777" w:rsidR="000D0C2F" w:rsidRPr="00301536" w:rsidRDefault="000D0C2F" w:rsidP="000D0C2F">
      <w:pPr>
        <w:spacing w:after="0"/>
        <w:rPr>
          <w:b/>
          <w:color w:val="000000" w:themeColor="text1"/>
        </w:rPr>
      </w:pPr>
      <w:r w:rsidRPr="00301536">
        <w:rPr>
          <w:b/>
          <w:color w:val="000000" w:themeColor="text1"/>
        </w:rPr>
        <w:t>Diagramação</w:t>
      </w:r>
    </w:p>
    <w:p w14:paraId="6E1BFE5A" w14:textId="31E209C6" w:rsidR="000D0C2F" w:rsidRPr="00301536" w:rsidRDefault="00B1034D" w:rsidP="000D0C2F">
      <w:pPr>
        <w:spacing w:after="0"/>
        <w:rPr>
          <w:color w:val="000000" w:themeColor="text1"/>
        </w:rPr>
      </w:pPr>
      <w:r w:rsidRPr="00301536">
        <w:rPr>
          <w:color w:val="000000" w:themeColor="text1"/>
        </w:rPr>
        <w:t>Helinio Pereira Lopes</w:t>
      </w:r>
    </w:p>
    <w:p w14:paraId="60061E4C" w14:textId="77777777" w:rsidR="000D0C2F" w:rsidRPr="00301536" w:rsidRDefault="000D0C2F" w:rsidP="00AC2099">
      <w:pPr>
        <w:spacing w:after="0"/>
        <w:rPr>
          <w:b/>
          <w:color w:val="000000" w:themeColor="text1"/>
        </w:rPr>
      </w:pPr>
    </w:p>
    <w:p w14:paraId="249D9E62" w14:textId="09087900" w:rsidR="00215775" w:rsidRPr="009A5D6A" w:rsidRDefault="00431EBE" w:rsidP="00215775">
      <w:pPr>
        <w:spacing w:after="0"/>
        <w:rPr>
          <w:color w:val="000000" w:themeColor="text1"/>
        </w:rPr>
      </w:pPr>
      <w:r w:rsidRPr="00E3306F">
        <w:rPr>
          <w:rFonts w:cstheme="minorHAnsi"/>
          <w:b/>
          <w:color w:val="000000" w:themeColor="text1"/>
        </w:rPr>
        <w:t xml:space="preserve">POP </w:t>
      </w:r>
      <w:r w:rsidR="00E3306F" w:rsidRPr="00E3306F">
        <w:rPr>
          <w:rFonts w:cstheme="minorHAnsi"/>
          <w:color w:val="242424"/>
          <w:szCs w:val="24"/>
          <w:shd w:val="clear" w:color="auto" w:fill="FFFFFF"/>
        </w:rPr>
        <w:t xml:space="preserve">VPA Bruta a Regularizar - Apuração de Ganho ou Perda na Alienação </w:t>
      </w:r>
      <w:r w:rsidR="00E3306F">
        <w:rPr>
          <w:rFonts w:cstheme="minorHAnsi"/>
          <w:color w:val="242424"/>
          <w:szCs w:val="24"/>
          <w:shd w:val="clear" w:color="auto" w:fill="FFFFFF"/>
        </w:rPr>
        <w:t>–</w:t>
      </w:r>
      <w:r w:rsidR="00E3306F" w:rsidRPr="00E3306F">
        <w:rPr>
          <w:rFonts w:cstheme="minorHAnsi"/>
          <w:color w:val="242424"/>
          <w:szCs w:val="24"/>
          <w:shd w:val="clear" w:color="auto" w:fill="FFFFFF"/>
        </w:rPr>
        <w:t xml:space="preserve"> </w:t>
      </w:r>
      <w:r w:rsidR="00B53086" w:rsidRPr="00E3306F">
        <w:rPr>
          <w:rFonts w:cstheme="minorHAnsi"/>
          <w:color w:val="000000" w:themeColor="text1"/>
          <w:szCs w:val="24"/>
          <w:shd w:val="clear" w:color="auto" w:fill="FFFFFF"/>
        </w:rPr>
        <w:t>S</w:t>
      </w:r>
      <w:r w:rsidR="00E3306F">
        <w:rPr>
          <w:rFonts w:cstheme="minorHAnsi"/>
          <w:color w:val="000000" w:themeColor="text1"/>
          <w:szCs w:val="24"/>
          <w:shd w:val="clear" w:color="auto" w:fill="FFFFFF"/>
        </w:rPr>
        <w:t>iafi</w:t>
      </w:r>
      <w:r w:rsidR="00B53086" w:rsidRPr="00E3306F">
        <w:rPr>
          <w:rFonts w:cstheme="minorHAnsi"/>
          <w:color w:val="000000" w:themeColor="text1"/>
          <w:szCs w:val="24"/>
          <w:shd w:val="clear" w:color="auto" w:fill="FFFFFF"/>
        </w:rPr>
        <w:t>Web</w:t>
      </w:r>
      <w:r w:rsidR="00E3306F">
        <w:rPr>
          <w:rFonts w:cstheme="minorHAnsi"/>
          <w:color w:val="000000" w:themeColor="text1"/>
          <w:szCs w:val="24"/>
          <w:shd w:val="clear" w:color="auto" w:fill="FFFFFF"/>
        </w:rPr>
        <w:t xml:space="preserve"> e Siafi Tela preta</w:t>
      </w:r>
      <w:r w:rsidR="000F3143">
        <w:rPr>
          <w:rFonts w:cstheme="minorHAnsi"/>
          <w:color w:val="000000" w:themeColor="text1"/>
          <w:szCs w:val="24"/>
          <w:shd w:val="clear" w:color="auto" w:fill="FFFFFF"/>
        </w:rPr>
        <w:t xml:space="preserve"> </w:t>
      </w:r>
      <w:r w:rsidR="00215775">
        <w:rPr>
          <w:color w:val="000000" w:themeColor="text1"/>
        </w:rPr>
        <w:t>Setorial Contábil do MGI</w:t>
      </w:r>
    </w:p>
    <w:p w14:paraId="3656B9AB" w14:textId="77777777" w:rsidR="000D0C2F" w:rsidRPr="00E3306F" w:rsidRDefault="000D0C2F" w:rsidP="00AC2099">
      <w:pPr>
        <w:spacing w:after="0"/>
        <w:rPr>
          <w:szCs w:val="24"/>
        </w:rPr>
      </w:pPr>
    </w:p>
    <w:p w14:paraId="70DBEA61" w14:textId="5C21F87C" w:rsidR="000D0C2F" w:rsidRDefault="000D0C2F" w:rsidP="00AC2099">
      <w:pPr>
        <w:spacing w:after="0"/>
      </w:pPr>
    </w:p>
    <w:p w14:paraId="45FB0818" w14:textId="77777777" w:rsidR="0048794E" w:rsidRDefault="0048794E">
      <w:pPr>
        <w:jc w:val="left"/>
      </w:pPr>
      <w:r>
        <w:br w:type="page"/>
      </w:r>
    </w:p>
    <w:p w14:paraId="13C7C065" w14:textId="60D7FD25" w:rsidR="00BF466B" w:rsidRDefault="00BF466B" w:rsidP="00BF466B">
      <w:pPr>
        <w:pStyle w:val="Ttulo1"/>
      </w:pPr>
      <w:r>
        <w:lastRenderedPageBreak/>
        <w:t>SUMÁRIO</w:t>
      </w:r>
    </w:p>
    <w:tbl>
      <w:tblPr>
        <w:tblStyle w:val="Tabelacomgrade"/>
        <w:tblW w:w="0" w:type="auto"/>
        <w:tblInd w:w="-856" w:type="dxa"/>
        <w:tblLook w:val="04A0" w:firstRow="1" w:lastRow="0" w:firstColumn="1" w:lastColumn="0" w:noHBand="0" w:noVBand="1"/>
      </w:tblPr>
      <w:tblGrid>
        <w:gridCol w:w="9640"/>
        <w:gridCol w:w="704"/>
      </w:tblGrid>
      <w:tr w:rsidR="006A1072" w:rsidRPr="00013BDC" w14:paraId="41B398B9" w14:textId="77777777" w:rsidTr="104A11F6">
        <w:trPr>
          <w:trHeight w:val="284"/>
        </w:trPr>
        <w:tc>
          <w:tcPr>
            <w:tcW w:w="9640" w:type="dxa"/>
            <w:noWrap/>
            <w:hideMark/>
          </w:tcPr>
          <w:p w14:paraId="0271A1DF" w14:textId="77777777" w:rsidR="006A1072" w:rsidRPr="00013BDC" w:rsidRDefault="006A1072" w:rsidP="006A1072">
            <w:pPr>
              <w:jc w:val="left"/>
              <w:rPr>
                <w:rFonts w:cstheme="minorHAnsi"/>
                <w:b/>
                <w:bCs/>
                <w:sz w:val="22"/>
              </w:rPr>
            </w:pPr>
            <w:r w:rsidRPr="00013BDC">
              <w:rPr>
                <w:rFonts w:cstheme="minorHAnsi"/>
                <w:b/>
                <w:bCs/>
                <w:sz w:val="22"/>
              </w:rPr>
              <w:t>CRÉDITOS</w:t>
            </w:r>
          </w:p>
        </w:tc>
        <w:tc>
          <w:tcPr>
            <w:tcW w:w="704" w:type="dxa"/>
            <w:noWrap/>
            <w:hideMark/>
          </w:tcPr>
          <w:p w14:paraId="5C5B9D6F" w14:textId="77777777" w:rsidR="006A1072" w:rsidRPr="00013BDC" w:rsidRDefault="006A1072" w:rsidP="006A1072">
            <w:pPr>
              <w:jc w:val="center"/>
              <w:rPr>
                <w:rFonts w:cstheme="minorHAnsi"/>
                <w:sz w:val="22"/>
              </w:rPr>
            </w:pPr>
            <w:r w:rsidRPr="00013BDC">
              <w:rPr>
                <w:rFonts w:cstheme="minorHAnsi"/>
                <w:sz w:val="22"/>
              </w:rPr>
              <w:t>1</w:t>
            </w:r>
          </w:p>
        </w:tc>
      </w:tr>
      <w:tr w:rsidR="006A1072" w:rsidRPr="00013BDC" w14:paraId="339466C7" w14:textId="77777777" w:rsidTr="104A11F6">
        <w:trPr>
          <w:trHeight w:val="284"/>
        </w:trPr>
        <w:tc>
          <w:tcPr>
            <w:tcW w:w="9640" w:type="dxa"/>
            <w:noWrap/>
            <w:hideMark/>
          </w:tcPr>
          <w:p w14:paraId="21F6C32E" w14:textId="77777777" w:rsidR="006A1072" w:rsidRPr="00013BDC" w:rsidRDefault="006A1072" w:rsidP="006A1072">
            <w:pPr>
              <w:jc w:val="left"/>
              <w:rPr>
                <w:rFonts w:cstheme="minorHAnsi"/>
                <w:b/>
                <w:bCs/>
                <w:sz w:val="22"/>
              </w:rPr>
            </w:pPr>
            <w:r w:rsidRPr="00013BDC">
              <w:rPr>
                <w:rFonts w:cstheme="minorHAnsi"/>
                <w:b/>
                <w:bCs/>
                <w:sz w:val="22"/>
              </w:rPr>
              <w:t>APRESENTAÇÃO</w:t>
            </w:r>
          </w:p>
        </w:tc>
        <w:tc>
          <w:tcPr>
            <w:tcW w:w="704" w:type="dxa"/>
            <w:noWrap/>
            <w:hideMark/>
          </w:tcPr>
          <w:p w14:paraId="12AA8A9D" w14:textId="383D8CAF" w:rsidR="006A1072" w:rsidRPr="00013BDC" w:rsidRDefault="00493019" w:rsidP="006A1072">
            <w:pPr>
              <w:jc w:val="center"/>
              <w:rPr>
                <w:rFonts w:cstheme="minorHAnsi"/>
                <w:sz w:val="22"/>
              </w:rPr>
            </w:pPr>
            <w:r w:rsidRPr="00013BDC">
              <w:rPr>
                <w:rFonts w:cstheme="minorHAnsi"/>
                <w:sz w:val="22"/>
              </w:rPr>
              <w:t>3</w:t>
            </w:r>
          </w:p>
        </w:tc>
      </w:tr>
      <w:tr w:rsidR="006A1072" w:rsidRPr="00013BDC" w14:paraId="68294DF0" w14:textId="77777777" w:rsidTr="104A11F6">
        <w:trPr>
          <w:trHeight w:val="284"/>
        </w:trPr>
        <w:tc>
          <w:tcPr>
            <w:tcW w:w="9640" w:type="dxa"/>
            <w:noWrap/>
            <w:hideMark/>
          </w:tcPr>
          <w:p w14:paraId="5F37AD8B" w14:textId="05FEC853" w:rsidR="006A1072" w:rsidRPr="00013BDC" w:rsidRDefault="0024223A" w:rsidP="006A1072">
            <w:pPr>
              <w:jc w:val="left"/>
              <w:rPr>
                <w:rFonts w:cstheme="minorHAnsi"/>
                <w:b/>
                <w:bCs/>
                <w:sz w:val="22"/>
              </w:rPr>
            </w:pPr>
            <w:r w:rsidRPr="0024223A">
              <w:rPr>
                <w:rFonts w:cstheme="minorHAnsi"/>
                <w:b/>
                <w:bCs/>
                <w:sz w:val="22"/>
              </w:rPr>
              <w:t>VPA Bruta a Regularizar - Apuração de Ganho ou Perda na Alienação - SPU</w:t>
            </w:r>
          </w:p>
        </w:tc>
        <w:tc>
          <w:tcPr>
            <w:tcW w:w="704" w:type="dxa"/>
            <w:noWrap/>
            <w:hideMark/>
          </w:tcPr>
          <w:p w14:paraId="760991BF" w14:textId="1F3BD148" w:rsidR="006A1072" w:rsidRPr="00013BDC" w:rsidRDefault="00493019" w:rsidP="006A1072">
            <w:pPr>
              <w:jc w:val="center"/>
              <w:rPr>
                <w:rFonts w:cstheme="minorHAnsi"/>
                <w:sz w:val="22"/>
              </w:rPr>
            </w:pPr>
            <w:r w:rsidRPr="00013BDC">
              <w:rPr>
                <w:rFonts w:cstheme="minorHAnsi"/>
                <w:sz w:val="22"/>
              </w:rPr>
              <w:t>4</w:t>
            </w:r>
          </w:p>
        </w:tc>
      </w:tr>
      <w:tr w:rsidR="006A1072" w:rsidRPr="00013BDC" w14:paraId="00EAC018" w14:textId="77777777" w:rsidTr="104A11F6">
        <w:trPr>
          <w:trHeight w:val="284"/>
        </w:trPr>
        <w:tc>
          <w:tcPr>
            <w:tcW w:w="9640" w:type="dxa"/>
            <w:hideMark/>
          </w:tcPr>
          <w:p w14:paraId="139FCC47" w14:textId="1DDB18F8" w:rsidR="006A1072" w:rsidRPr="00013BDC" w:rsidRDefault="006A1072" w:rsidP="006A1072">
            <w:pPr>
              <w:jc w:val="left"/>
              <w:rPr>
                <w:rFonts w:cstheme="minorHAnsi"/>
                <w:sz w:val="22"/>
              </w:rPr>
            </w:pPr>
            <w:r w:rsidRPr="00013BDC">
              <w:rPr>
                <w:rFonts w:cstheme="minorHAnsi"/>
                <w:sz w:val="22"/>
              </w:rPr>
              <w:t>PERGUNTAS E RESPOSTAS -</w:t>
            </w:r>
            <w:r w:rsidR="00301536" w:rsidRPr="00013BDC">
              <w:rPr>
                <w:rFonts w:cstheme="minorHAnsi"/>
                <w:sz w:val="22"/>
              </w:rPr>
              <w:t xml:space="preserve"> </w:t>
            </w:r>
            <w:r w:rsidR="0024223A" w:rsidRPr="0024223A">
              <w:rPr>
                <w:rFonts w:cs="Arial"/>
                <w:sz w:val="22"/>
              </w:rPr>
              <w:t>VPA Bruta a Regularizar - Apuração de Ganho ou Perda na Alienação - SPU</w:t>
            </w:r>
          </w:p>
        </w:tc>
        <w:tc>
          <w:tcPr>
            <w:tcW w:w="704" w:type="dxa"/>
            <w:noWrap/>
            <w:hideMark/>
          </w:tcPr>
          <w:p w14:paraId="746C7C55" w14:textId="79319BD1" w:rsidR="006A1072" w:rsidRPr="00013BDC" w:rsidRDefault="007967E1" w:rsidP="006A1072">
            <w:pPr>
              <w:jc w:val="center"/>
              <w:rPr>
                <w:rFonts w:cstheme="minorHAnsi"/>
                <w:sz w:val="22"/>
              </w:rPr>
            </w:pPr>
            <w:r>
              <w:rPr>
                <w:rFonts w:cstheme="minorHAnsi"/>
                <w:sz w:val="22"/>
              </w:rPr>
              <w:t>12</w:t>
            </w:r>
          </w:p>
        </w:tc>
      </w:tr>
      <w:tr w:rsidR="006A1072" w:rsidRPr="00013BDC" w14:paraId="62AB6E08" w14:textId="77777777" w:rsidTr="00301536">
        <w:trPr>
          <w:trHeight w:val="284"/>
        </w:trPr>
        <w:tc>
          <w:tcPr>
            <w:tcW w:w="9640" w:type="dxa"/>
            <w:noWrap/>
            <w:hideMark/>
          </w:tcPr>
          <w:p w14:paraId="48D80BE5" w14:textId="2B16F55F" w:rsidR="006A1072" w:rsidRPr="00013BDC" w:rsidRDefault="006A1072" w:rsidP="00957D2C">
            <w:pPr>
              <w:rPr>
                <w:rFonts w:cstheme="minorHAnsi"/>
                <w:sz w:val="22"/>
              </w:rPr>
            </w:pPr>
            <w:r w:rsidRPr="00013BDC">
              <w:rPr>
                <w:rFonts w:cstheme="minorHAnsi"/>
                <w:sz w:val="22"/>
              </w:rPr>
              <w:t xml:space="preserve">Fluxo </w:t>
            </w:r>
            <w:r w:rsidR="0024223A" w:rsidRPr="0024223A">
              <w:rPr>
                <w:rFonts w:cs="Arial"/>
                <w:sz w:val="22"/>
              </w:rPr>
              <w:t>VPA Bruta a Regularizar - Apuração de Ganho ou Perda na Alienação - SPU</w:t>
            </w:r>
          </w:p>
        </w:tc>
        <w:tc>
          <w:tcPr>
            <w:tcW w:w="704" w:type="dxa"/>
            <w:noWrap/>
          </w:tcPr>
          <w:p w14:paraId="234D2C5B" w14:textId="61B9BF83" w:rsidR="006A1072" w:rsidRPr="00013BDC" w:rsidRDefault="00042740" w:rsidP="006A1072">
            <w:pPr>
              <w:jc w:val="center"/>
              <w:rPr>
                <w:rFonts w:cstheme="minorHAnsi"/>
                <w:sz w:val="22"/>
              </w:rPr>
            </w:pPr>
            <w:r w:rsidRPr="00013BDC">
              <w:rPr>
                <w:rFonts w:cstheme="minorHAnsi"/>
                <w:sz w:val="22"/>
              </w:rPr>
              <w:t>1</w:t>
            </w:r>
            <w:r w:rsidR="007967E1">
              <w:rPr>
                <w:rFonts w:cstheme="minorHAnsi"/>
                <w:sz w:val="22"/>
              </w:rPr>
              <w:t>4</w:t>
            </w:r>
          </w:p>
        </w:tc>
      </w:tr>
    </w:tbl>
    <w:p w14:paraId="288F34BA" w14:textId="59A923C4" w:rsidR="104A11F6" w:rsidRDefault="104A11F6"/>
    <w:p w14:paraId="09BAF29F" w14:textId="1E4695B9" w:rsidR="00A36144" w:rsidRDefault="000344D5" w:rsidP="00EA73B5">
      <w:pPr>
        <w:jc w:val="left"/>
        <w:rPr>
          <w:sz w:val="32"/>
        </w:rPr>
      </w:pPr>
      <w:r>
        <w:br w:type="page"/>
      </w:r>
      <w:bookmarkStart w:id="1" w:name="_Toc48049200"/>
      <w:r w:rsidR="00943DF3">
        <w:lastRenderedPageBreak/>
        <w:t>APRESENTAÇÃO</w:t>
      </w:r>
      <w:bookmarkEnd w:id="1"/>
    </w:p>
    <w:p w14:paraId="4B99056E" w14:textId="77777777" w:rsidR="00AC2099" w:rsidRDefault="00AC2099" w:rsidP="00AC2099"/>
    <w:p w14:paraId="7C398DF9" w14:textId="3E02BC17" w:rsidR="008862D9" w:rsidRPr="000B163A" w:rsidRDefault="0063301A" w:rsidP="008862D9">
      <w:r>
        <w:t xml:space="preserve">O Procedimento Operacional Padrão - POP é um documento organizacional que traduz as etapas do trabalho a ser executado, sendo uma descrição detalhada de todas as medidas necessárias para </w:t>
      </w:r>
      <w:r w:rsidRPr="000B163A">
        <w:t xml:space="preserve">a realização de uma tarefa, que, no caso específico, assenta-se </w:t>
      </w:r>
      <w:r w:rsidR="00EA73B5" w:rsidRPr="000B163A">
        <w:t>a</w:t>
      </w:r>
      <w:r w:rsidR="000D3D93" w:rsidRPr="000B163A">
        <w:t xml:space="preserve"> algumas atividades referentes aos ajustes, registros e transferências de imóveis no âmbito da SPU, utilizando o</w:t>
      </w:r>
      <w:r w:rsidR="0024223A">
        <w:t>s</w:t>
      </w:r>
      <w:r w:rsidR="000D3D93" w:rsidRPr="000B163A">
        <w:t xml:space="preserve"> sistema</w:t>
      </w:r>
      <w:r w:rsidR="0024223A">
        <w:t xml:space="preserve">s </w:t>
      </w:r>
      <w:r w:rsidR="006810C6">
        <w:rPr>
          <w:rFonts w:cs="Arial"/>
        </w:rPr>
        <w:t>SIAFIWeb</w:t>
      </w:r>
      <w:r w:rsidR="0024223A">
        <w:t xml:space="preserve"> e Siafi tela Preta</w:t>
      </w:r>
      <w:r w:rsidRPr="000B163A">
        <w:t xml:space="preserve"> </w:t>
      </w:r>
    </w:p>
    <w:p w14:paraId="1F1E2B8A" w14:textId="117E3F05" w:rsidR="0063301A" w:rsidRPr="000B163A" w:rsidRDefault="0063301A" w:rsidP="00EA73B5">
      <w:pPr>
        <w:spacing w:after="0"/>
      </w:pPr>
      <w:r w:rsidRPr="000B163A">
        <w:t>A apuração dest</w:t>
      </w:r>
      <w:r w:rsidR="00EA73B5" w:rsidRPr="000B163A">
        <w:t xml:space="preserve">a Seção de </w:t>
      </w:r>
      <w:r w:rsidR="00EA73B5" w:rsidRPr="000B163A">
        <w:rPr>
          <w:b/>
        </w:rPr>
        <w:t>Serviço de Contabilidade Patrimonial</w:t>
      </w:r>
      <w:r w:rsidRPr="000B163A">
        <w:t xml:space="preserve"> - </w:t>
      </w:r>
      <w:r w:rsidR="00EA73B5" w:rsidRPr="000B163A">
        <w:t>SECOP</w:t>
      </w:r>
      <w:r w:rsidRPr="000B163A">
        <w:t xml:space="preserve"> constata </w:t>
      </w:r>
      <w:r w:rsidR="00136ECB" w:rsidRPr="000B163A">
        <w:t xml:space="preserve">a dificuldade de alguns órgãos em realizar corretamente todas as etapas necessárias </w:t>
      </w:r>
      <w:r w:rsidR="00215775" w:rsidRPr="000B163A">
        <w:t>à</w:t>
      </w:r>
      <w:r w:rsidR="00136ECB" w:rsidRPr="000B163A">
        <w:t xml:space="preserve"> execução correta das atividades de ajuste, registro e transferência de imóveis dentro dos sistemas utilizados</w:t>
      </w:r>
      <w:r w:rsidRPr="000B163A">
        <w:t xml:space="preserve">, o que </w:t>
      </w:r>
      <w:r w:rsidR="00215775" w:rsidRPr="000B163A">
        <w:t>acarreta</w:t>
      </w:r>
      <w:r w:rsidRPr="000B163A">
        <w:t xml:space="preserve"> descontinuidade procedimental, além de potencializar retrabalhos e/ou atrasos às ações desenvolvidas. </w:t>
      </w:r>
    </w:p>
    <w:p w14:paraId="03C11289" w14:textId="77777777" w:rsidR="00F45EA6" w:rsidRDefault="00F45EA6" w:rsidP="00EA73B5">
      <w:pPr>
        <w:spacing w:after="0"/>
      </w:pPr>
    </w:p>
    <w:p w14:paraId="691005D9" w14:textId="77200B13" w:rsidR="0063301A" w:rsidRDefault="0063301A" w:rsidP="008862D9">
      <w:pPr>
        <w:rPr>
          <w:szCs w:val="24"/>
        </w:rPr>
      </w:pPr>
      <w:r w:rsidRPr="000B163A">
        <w:rPr>
          <w:szCs w:val="24"/>
        </w:rPr>
        <w:t xml:space="preserve">Finalmente destaca-se a existência, por vezes, de insegurança técnica em determinado procedimento, na medida em que tais procedimentos são realizados por força de costume em determinada Superintendência, porém quando confrontada com outras, cria-se a necessidade de elaboração de </w:t>
      </w:r>
      <w:r w:rsidR="008862D9" w:rsidRPr="000B163A">
        <w:rPr>
          <w:szCs w:val="24"/>
        </w:rPr>
        <w:t>e-</w:t>
      </w:r>
      <w:r w:rsidRPr="000B163A">
        <w:rPr>
          <w:szCs w:val="24"/>
        </w:rPr>
        <w:t>mails e memorandos circulares que, </w:t>
      </w:r>
      <w:r w:rsidRPr="000B163A">
        <w:rPr>
          <w:rStyle w:val="nfase"/>
          <w:color w:val="000000"/>
          <w:szCs w:val="24"/>
        </w:rPr>
        <w:t>"em alguns casos"</w:t>
      </w:r>
      <w:r w:rsidRPr="000B163A">
        <w:rPr>
          <w:szCs w:val="24"/>
        </w:rPr>
        <w:t>,</w:t>
      </w:r>
      <w:r w:rsidR="00F45EA6" w:rsidRPr="000B163A">
        <w:rPr>
          <w:szCs w:val="24"/>
        </w:rPr>
        <w:t xml:space="preserve"> </w:t>
      </w:r>
      <w:r w:rsidRPr="000B163A">
        <w:rPr>
          <w:szCs w:val="24"/>
        </w:rPr>
        <w:t xml:space="preserve">tornam-se orientações espaçadas, não </w:t>
      </w:r>
      <w:r w:rsidR="008862D9" w:rsidRPr="000B163A">
        <w:rPr>
          <w:szCs w:val="24"/>
        </w:rPr>
        <w:t>sendo</w:t>
      </w:r>
      <w:r w:rsidRPr="000B163A">
        <w:rPr>
          <w:szCs w:val="24"/>
        </w:rPr>
        <w:t xml:space="preserve"> seguidas de forma estrita como ação protocolar.</w:t>
      </w:r>
    </w:p>
    <w:p w14:paraId="2355E0F3" w14:textId="0A4AB43B" w:rsidR="00F8679B" w:rsidRPr="00CA70CF" w:rsidRDefault="00F8679B" w:rsidP="008862D9">
      <w:r>
        <w:rPr>
          <w:szCs w:val="24"/>
        </w:rPr>
        <w:t xml:space="preserve">O tema em questão é definido pela </w:t>
      </w:r>
      <w:r w:rsidR="00CA70CF">
        <w:t>NORMA BRASILEIRA DE CONTABILIDADE, NBC TSP 06, DE 22 DE SETEMBRO DE 2017 (</w:t>
      </w:r>
      <w:hyperlink r:id="rId13" w:history="1">
        <w:r w:rsidR="00CA70CF" w:rsidRPr="009E3FAE">
          <w:rPr>
            <w:rStyle w:val="Hyperlink"/>
          </w:rPr>
          <w:t>https://www1.cfc.org.br/sisweb/SRE/docs/NBCTSP06.pdf</w:t>
        </w:r>
      </w:hyperlink>
      <w:r w:rsidR="00CA70CF">
        <w:t xml:space="preserve">) </w:t>
      </w:r>
      <w:r>
        <w:rPr>
          <w:szCs w:val="24"/>
        </w:rPr>
        <w:t xml:space="preserve"> e, verifica-se a necessidade de </w:t>
      </w:r>
      <w:r w:rsidR="00CA70CF">
        <w:rPr>
          <w:szCs w:val="24"/>
        </w:rPr>
        <w:t>apuração na perda ou ganho na alienação de imóveis, quando o referido normativo diz: “</w:t>
      </w:r>
      <w:r w:rsidR="00CA70CF">
        <w:t>Ganhos ou perdas provenientes da baixa ou alienação de propriedade para investimento devem ser determinados como a diferença entre as receitas líquidas de venda e o valor contábil do ativo, e devem ser reconhecidos no resultado do período da baixa ou da alienação”. E o imóvel, passa a ser uma propriedade para investimento, quando este é disponibilizado para alienação.</w:t>
      </w:r>
    </w:p>
    <w:p w14:paraId="675063A8" w14:textId="5362CDAB" w:rsidR="008862D9" w:rsidRPr="0024223A" w:rsidRDefault="008862D9" w:rsidP="008862D9">
      <w:pPr>
        <w:rPr>
          <w:szCs w:val="24"/>
        </w:rPr>
      </w:pPr>
      <w:r w:rsidRPr="0024223A">
        <w:rPr>
          <w:szCs w:val="24"/>
        </w:rPr>
        <w:t>Assim, o presente Manual de Procedimento Operacional Padrão – POP/CGCAV</w:t>
      </w:r>
      <w:r w:rsidR="006D6E39" w:rsidRPr="0024223A">
        <w:rPr>
          <w:szCs w:val="24"/>
        </w:rPr>
        <w:t xml:space="preserve">/SECOP </w:t>
      </w:r>
      <w:r w:rsidR="0024223A" w:rsidRPr="0024223A">
        <w:rPr>
          <w:rFonts w:cs="Arial"/>
          <w:szCs w:val="24"/>
        </w:rPr>
        <w:t>VPA Bruta a Regularizar - Apuração de Ganho ou Perda na Alienação - SPU</w:t>
      </w:r>
      <w:r w:rsidR="006810C6" w:rsidRPr="0024223A">
        <w:rPr>
          <w:rFonts w:cstheme="minorHAnsi"/>
          <w:szCs w:val="24"/>
        </w:rPr>
        <w:t xml:space="preserve">, </w:t>
      </w:r>
      <w:r w:rsidRPr="0024223A">
        <w:rPr>
          <w:szCs w:val="24"/>
        </w:rPr>
        <w:t>foi idealizado para conferir segurança técnica e administrativa aos servidores responsáveis pela</w:t>
      </w:r>
      <w:r w:rsidR="006D6E39" w:rsidRPr="0024223A">
        <w:rPr>
          <w:szCs w:val="24"/>
        </w:rPr>
        <w:t xml:space="preserve"> execução de tal rotina dentro do</w:t>
      </w:r>
      <w:r w:rsidR="006810C6" w:rsidRPr="0024223A">
        <w:rPr>
          <w:szCs w:val="24"/>
        </w:rPr>
        <w:t>s</w:t>
      </w:r>
      <w:r w:rsidR="006D6E39" w:rsidRPr="0024223A">
        <w:rPr>
          <w:szCs w:val="24"/>
        </w:rPr>
        <w:t xml:space="preserve"> sistema</w:t>
      </w:r>
      <w:r w:rsidR="006810C6" w:rsidRPr="0024223A">
        <w:rPr>
          <w:szCs w:val="24"/>
        </w:rPr>
        <w:t>s</w:t>
      </w:r>
      <w:r w:rsidR="000B163A" w:rsidRPr="0024223A">
        <w:rPr>
          <w:szCs w:val="24"/>
        </w:rPr>
        <w:t xml:space="preserve"> </w:t>
      </w:r>
      <w:r w:rsidR="006810C6" w:rsidRPr="0024223A">
        <w:rPr>
          <w:rFonts w:cs="Arial"/>
          <w:szCs w:val="24"/>
        </w:rPr>
        <w:t>SIAFIWeb</w:t>
      </w:r>
      <w:r w:rsidR="0024223A">
        <w:rPr>
          <w:rFonts w:cs="Arial"/>
          <w:szCs w:val="24"/>
        </w:rPr>
        <w:t xml:space="preserve"> e Siafi tela Preta</w:t>
      </w:r>
      <w:r w:rsidR="006D6E39" w:rsidRPr="0024223A">
        <w:rPr>
          <w:szCs w:val="24"/>
        </w:rPr>
        <w:t>, no âmbito da SPU, garantindo sua execução padronizada e diminuindo as não conformidades, a ser disponibilizado no ambiente do SPUNormas para acesso e utilização das Setoriais</w:t>
      </w:r>
      <w:r w:rsidRPr="0024223A">
        <w:rPr>
          <w:szCs w:val="24"/>
        </w:rPr>
        <w:t>.</w:t>
      </w:r>
    </w:p>
    <w:p w14:paraId="7EFDFD60" w14:textId="3AF67C10" w:rsidR="0026030C" w:rsidRDefault="00F45EA6" w:rsidP="008862D9">
      <w:r>
        <w:t xml:space="preserve">O </w:t>
      </w:r>
      <w:r w:rsidR="0026030C">
        <w:t>POP presente neste Manual é composto pela descrição da atividade com suas principais etapas, perguntas e respostas, e fluxo.</w:t>
      </w:r>
    </w:p>
    <w:p w14:paraId="1299C43A" w14:textId="77777777" w:rsidR="008862D9" w:rsidRDefault="008862D9" w:rsidP="008862D9"/>
    <w:p w14:paraId="4DDBEF00" w14:textId="77777777" w:rsidR="00CD77F3" w:rsidRDefault="00943DF3">
      <w:pPr>
        <w:jc w:val="left"/>
      </w:pPr>
      <w:r>
        <w:br w:type="page"/>
      </w:r>
    </w:p>
    <w:tbl>
      <w:tblPr>
        <w:tblW w:w="0" w:type="auto"/>
        <w:tblInd w:w="105" w:type="dxa"/>
        <w:tblLayout w:type="fixed"/>
        <w:tblCellMar>
          <w:left w:w="105" w:type="dxa"/>
          <w:right w:w="105" w:type="dxa"/>
        </w:tblCellMar>
        <w:tblLook w:val="0000" w:firstRow="0" w:lastRow="0" w:firstColumn="0" w:lastColumn="0" w:noHBand="0" w:noVBand="0"/>
      </w:tblPr>
      <w:tblGrid>
        <w:gridCol w:w="2552"/>
        <w:gridCol w:w="6662"/>
      </w:tblGrid>
      <w:tr w:rsidR="006D6E39" w:rsidRPr="003A2EBD" w14:paraId="5F79B413" w14:textId="77777777" w:rsidTr="00602244">
        <w:tc>
          <w:tcPr>
            <w:tcW w:w="255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clear" w:color="auto" w:fill="FFFFFF" w:themeFill="background1"/>
            <w:vAlign w:val="center"/>
          </w:tcPr>
          <w:p w14:paraId="05F64DEB" w14:textId="77777777" w:rsidR="006D6E39" w:rsidRPr="003A2EBD" w:rsidRDefault="006D6E39" w:rsidP="00602244">
            <w:pPr>
              <w:jc w:val="center"/>
              <w:rPr>
                <w:rFonts w:cs="Arial"/>
                <w:b/>
              </w:rPr>
            </w:pPr>
            <w:r>
              <w:object w:dxaOrig="2790" w:dyaOrig="2175" w14:anchorId="67F6E684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025" type="#_x0000_t75" style="width:87pt;height:66.75pt" o:ole="">
                  <v:imagedata r:id="rId14" o:title=""/>
                </v:shape>
                <o:OLEObject Type="Embed" ProgID="PBrush" ShapeID="_x0000_i1025" DrawAspect="Content" ObjectID="_1775795113" r:id="rId15"/>
              </w:object>
            </w:r>
          </w:p>
        </w:tc>
        <w:tc>
          <w:tcPr>
            <w:tcW w:w="666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clear" w:color="auto" w:fill="auto"/>
            <w:vAlign w:val="center"/>
          </w:tcPr>
          <w:p w14:paraId="5517DC6E" w14:textId="77777777" w:rsidR="006D6E39" w:rsidRPr="003A2EBD" w:rsidRDefault="006D6E39" w:rsidP="00602244">
            <w:pPr>
              <w:spacing w:after="120"/>
              <w:jc w:val="center"/>
              <w:rPr>
                <w:rFonts w:cs="Arial"/>
                <w:b/>
                <w:sz w:val="36"/>
              </w:rPr>
            </w:pPr>
            <w:r w:rsidRPr="003A2EBD">
              <w:rPr>
                <w:rFonts w:cs="Arial"/>
                <w:b/>
                <w:sz w:val="36"/>
              </w:rPr>
              <w:t>POP – PROCEDIMENTO</w:t>
            </w:r>
          </w:p>
          <w:p w14:paraId="0F703A4F" w14:textId="77777777" w:rsidR="006D6E39" w:rsidRPr="003A2EBD" w:rsidRDefault="006D6E39" w:rsidP="00602244">
            <w:pPr>
              <w:jc w:val="center"/>
              <w:rPr>
                <w:rFonts w:cs="Arial"/>
                <w:b/>
              </w:rPr>
            </w:pPr>
            <w:r w:rsidRPr="003A2EBD">
              <w:rPr>
                <w:rFonts w:cs="Arial"/>
                <w:b/>
                <w:sz w:val="36"/>
              </w:rPr>
              <w:t>OPERACIONAL PADRÃO</w:t>
            </w:r>
          </w:p>
        </w:tc>
      </w:tr>
      <w:tr w:rsidR="006D6E39" w:rsidRPr="003A2EBD" w14:paraId="26BF612A" w14:textId="77777777" w:rsidTr="00602244">
        <w:trPr>
          <w:trHeight w:val="467"/>
        </w:trPr>
        <w:tc>
          <w:tcPr>
            <w:tcW w:w="255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clear" w:color="auto" w:fill="auto"/>
            <w:vAlign w:val="center"/>
          </w:tcPr>
          <w:p w14:paraId="5AFE32C3" w14:textId="4F405539" w:rsidR="006D6E39" w:rsidRPr="003A2EBD" w:rsidRDefault="00CA70CF" w:rsidP="00602244">
            <w:pPr>
              <w:jc w:val="center"/>
              <w:rPr>
                <w:rFonts w:cs="Arial"/>
              </w:rPr>
            </w:pPr>
            <w:r>
              <w:rPr>
                <w:rFonts w:cs="Arial"/>
                <w:b/>
                <w:sz w:val="22"/>
              </w:rPr>
              <w:t>Contabilidade</w:t>
            </w:r>
          </w:p>
        </w:tc>
        <w:tc>
          <w:tcPr>
            <w:tcW w:w="666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clear" w:color="auto" w:fill="auto"/>
            <w:vAlign w:val="center"/>
          </w:tcPr>
          <w:p w14:paraId="64EE5853" w14:textId="78B3D780" w:rsidR="006D6E39" w:rsidRPr="003A2EBD" w:rsidRDefault="006D6E39" w:rsidP="00602244">
            <w:pPr>
              <w:ind w:right="-105"/>
              <w:jc w:val="center"/>
              <w:rPr>
                <w:rFonts w:cs="Arial"/>
              </w:rPr>
            </w:pPr>
            <w:r w:rsidRPr="003A2EBD">
              <w:rPr>
                <w:rFonts w:cs="Arial"/>
                <w:b/>
                <w:sz w:val="22"/>
              </w:rPr>
              <w:t xml:space="preserve">DATA: </w:t>
            </w:r>
            <w:r w:rsidR="00CA70CF">
              <w:rPr>
                <w:rFonts w:cs="Arial"/>
                <w:b/>
                <w:sz w:val="22"/>
              </w:rPr>
              <w:t>17</w:t>
            </w:r>
            <w:r w:rsidRPr="003A2EBD">
              <w:rPr>
                <w:rFonts w:cs="Arial"/>
                <w:b/>
                <w:sz w:val="22"/>
              </w:rPr>
              <w:t xml:space="preserve"> / </w:t>
            </w:r>
            <w:r>
              <w:rPr>
                <w:rFonts w:cs="Arial"/>
                <w:b/>
                <w:sz w:val="22"/>
              </w:rPr>
              <w:t>0</w:t>
            </w:r>
            <w:r w:rsidR="00CA70CF">
              <w:rPr>
                <w:rFonts w:cs="Arial"/>
                <w:b/>
                <w:sz w:val="22"/>
              </w:rPr>
              <w:t>4</w:t>
            </w:r>
            <w:r>
              <w:rPr>
                <w:rFonts w:cs="Arial"/>
                <w:b/>
                <w:sz w:val="22"/>
              </w:rPr>
              <w:t xml:space="preserve"> </w:t>
            </w:r>
            <w:r w:rsidRPr="003A2EBD">
              <w:rPr>
                <w:rFonts w:cs="Arial"/>
                <w:b/>
                <w:sz w:val="22"/>
              </w:rPr>
              <w:t>/ 202</w:t>
            </w:r>
            <w:r>
              <w:rPr>
                <w:rFonts w:cs="Arial"/>
                <w:b/>
                <w:sz w:val="22"/>
              </w:rPr>
              <w:t>4</w:t>
            </w:r>
          </w:p>
        </w:tc>
      </w:tr>
    </w:tbl>
    <w:p w14:paraId="5AA5F5D1" w14:textId="77777777" w:rsidR="006D6E39" w:rsidRDefault="006D6E39" w:rsidP="006D6E39">
      <w:pPr>
        <w:rPr>
          <w:rFonts w:ascii="Arial" w:hAnsi="Arial" w:cs="Arial"/>
          <w:sz w:val="12"/>
          <w:szCs w:val="12"/>
        </w:rPr>
      </w:pPr>
    </w:p>
    <w:tbl>
      <w:tblPr>
        <w:tblW w:w="0" w:type="auto"/>
        <w:tblInd w:w="108" w:type="dxa"/>
        <w:tblBorders>
          <w:top w:val="threeDEmboss" w:sz="6" w:space="0" w:color="auto"/>
          <w:left w:val="threeDEmboss" w:sz="6" w:space="0" w:color="auto"/>
          <w:bottom w:val="threeDEmboss" w:sz="6" w:space="0" w:color="auto"/>
          <w:right w:val="threeDEmboss" w:sz="6" w:space="0" w:color="auto"/>
          <w:insideH w:val="threeDEmboss" w:sz="6" w:space="0" w:color="auto"/>
          <w:insideV w:val="threeDEmboss" w:sz="6" w:space="0" w:color="auto"/>
        </w:tblBorders>
        <w:tblLook w:val="04A0" w:firstRow="1" w:lastRow="0" w:firstColumn="1" w:lastColumn="0" w:noHBand="0" w:noVBand="1"/>
      </w:tblPr>
      <w:tblGrid>
        <w:gridCol w:w="1662"/>
        <w:gridCol w:w="7654"/>
      </w:tblGrid>
      <w:tr w:rsidR="006D6E39" w:rsidRPr="003A2EBD" w14:paraId="0CCD1A4F" w14:textId="77777777" w:rsidTr="00602244">
        <w:trPr>
          <w:trHeight w:val="570"/>
        </w:trPr>
        <w:tc>
          <w:tcPr>
            <w:tcW w:w="1560" w:type="dxa"/>
            <w:shd w:val="clear" w:color="auto" w:fill="D9D9D9" w:themeFill="background1" w:themeFillShade="D9"/>
            <w:vAlign w:val="center"/>
          </w:tcPr>
          <w:p w14:paraId="2BD449EA" w14:textId="77777777" w:rsidR="006D6E39" w:rsidRPr="003A2EBD" w:rsidRDefault="006D6E39" w:rsidP="00602244">
            <w:pPr>
              <w:spacing w:before="120" w:after="120"/>
              <w:jc w:val="center"/>
              <w:rPr>
                <w:rFonts w:cs="Arial"/>
                <w:b/>
                <w:sz w:val="28"/>
                <w:szCs w:val="28"/>
              </w:rPr>
            </w:pPr>
            <w:r w:rsidRPr="00DD3062">
              <w:rPr>
                <w:rFonts w:cs="Arial"/>
                <w:b/>
                <w:sz w:val="28"/>
                <w:szCs w:val="28"/>
              </w:rPr>
              <w:t xml:space="preserve">POP </w:t>
            </w:r>
            <w:r w:rsidRPr="00DD3062">
              <w:rPr>
                <w:rFonts w:cs="Arial"/>
                <w:b/>
                <w:szCs w:val="24"/>
              </w:rPr>
              <w:t>CGCAV/SECOP 01/2024</w:t>
            </w:r>
          </w:p>
        </w:tc>
        <w:tc>
          <w:tcPr>
            <w:tcW w:w="7654" w:type="dxa"/>
            <w:vMerge w:val="restart"/>
            <w:shd w:val="clear" w:color="auto" w:fill="F2F2F2" w:themeFill="background1" w:themeFillShade="F2"/>
            <w:vAlign w:val="center"/>
          </w:tcPr>
          <w:p w14:paraId="2FB34E3C" w14:textId="002BE096" w:rsidR="006D6E39" w:rsidRPr="003A2EBD" w:rsidRDefault="0024223A" w:rsidP="00602244">
            <w:pPr>
              <w:pStyle w:val="Ttulo1"/>
              <w:spacing w:before="0"/>
              <w:jc w:val="center"/>
              <w:rPr>
                <w:color w:val="auto"/>
              </w:rPr>
            </w:pPr>
            <w:r w:rsidRPr="0024223A">
              <w:rPr>
                <w:color w:val="auto"/>
              </w:rPr>
              <w:t>VPA Bruta a Regularizar - Apuração de Ganho ou Perda na Alienação - SPU</w:t>
            </w:r>
          </w:p>
        </w:tc>
      </w:tr>
      <w:tr w:rsidR="006D6E39" w:rsidRPr="003A2EBD" w14:paraId="5046A378" w14:textId="77777777" w:rsidTr="00602244">
        <w:trPr>
          <w:trHeight w:val="319"/>
        </w:trPr>
        <w:tc>
          <w:tcPr>
            <w:tcW w:w="1560" w:type="dxa"/>
            <w:shd w:val="clear" w:color="auto" w:fill="F2F2F2" w:themeFill="background1" w:themeFillShade="F2"/>
            <w:vAlign w:val="center"/>
          </w:tcPr>
          <w:p w14:paraId="3376F941" w14:textId="41A0846C" w:rsidR="006D6E39" w:rsidRPr="003A2EBD" w:rsidRDefault="006D6E39" w:rsidP="00602244">
            <w:pPr>
              <w:spacing w:before="120" w:after="120"/>
              <w:jc w:val="center"/>
              <w:rPr>
                <w:rFonts w:cs="Arial"/>
                <w:b/>
              </w:rPr>
            </w:pPr>
            <w:r>
              <w:rPr>
                <w:rFonts w:cs="Arial"/>
                <w:b/>
                <w:sz w:val="22"/>
              </w:rPr>
              <w:t xml:space="preserve">Versão </w:t>
            </w:r>
            <w:r w:rsidR="00950563">
              <w:rPr>
                <w:rFonts w:cs="Arial"/>
                <w:b/>
                <w:sz w:val="22"/>
              </w:rPr>
              <w:t>1.0</w:t>
            </w:r>
          </w:p>
        </w:tc>
        <w:tc>
          <w:tcPr>
            <w:tcW w:w="7654" w:type="dxa"/>
            <w:vMerge/>
            <w:vAlign w:val="center"/>
          </w:tcPr>
          <w:p w14:paraId="7645010F" w14:textId="77777777" w:rsidR="006D6E39" w:rsidRPr="003A2EBD" w:rsidRDefault="006D6E39" w:rsidP="00602244">
            <w:pPr>
              <w:spacing w:before="120" w:after="120"/>
              <w:jc w:val="center"/>
              <w:rPr>
                <w:rFonts w:cs="Arial"/>
                <w:b/>
                <w:sz w:val="28"/>
                <w:szCs w:val="28"/>
              </w:rPr>
            </w:pPr>
          </w:p>
        </w:tc>
      </w:tr>
    </w:tbl>
    <w:p w14:paraId="55933AC9" w14:textId="77777777" w:rsidR="006D6E39" w:rsidRDefault="006D6E39" w:rsidP="006D6E39">
      <w:pPr>
        <w:rPr>
          <w:rFonts w:ascii="Arial" w:hAnsi="Arial" w:cs="Arial"/>
          <w:sz w:val="12"/>
          <w:szCs w:val="12"/>
        </w:rPr>
      </w:pPr>
    </w:p>
    <w:tbl>
      <w:tblPr>
        <w:tblW w:w="9452" w:type="dxa"/>
        <w:tblInd w:w="23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452"/>
      </w:tblGrid>
      <w:tr w:rsidR="006D6E39" w:rsidRPr="003A2EBD" w14:paraId="33E316D6" w14:textId="77777777" w:rsidTr="00957D2C">
        <w:tc>
          <w:tcPr>
            <w:tcW w:w="945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0C431919" w14:textId="77777777" w:rsidR="006D6E39" w:rsidRPr="003A2EBD" w:rsidRDefault="006D6E39" w:rsidP="00602244">
            <w:pPr>
              <w:spacing w:before="120" w:after="120"/>
              <w:ind w:firstLine="142"/>
              <w:rPr>
                <w:rFonts w:cs="Arial"/>
                <w:b/>
              </w:rPr>
            </w:pPr>
            <w:r w:rsidRPr="003A2EBD">
              <w:rPr>
                <w:rFonts w:cs="Arial"/>
                <w:b/>
              </w:rPr>
              <w:t>FINALIDADE:</w:t>
            </w:r>
          </w:p>
          <w:p w14:paraId="05269307" w14:textId="7A245CB6" w:rsidR="006D6E39" w:rsidRPr="003A2EBD" w:rsidRDefault="006D6E39" w:rsidP="00602244">
            <w:pPr>
              <w:ind w:left="142"/>
              <w:rPr>
                <w:rFonts w:cs="Arial"/>
              </w:rPr>
            </w:pPr>
            <w:r w:rsidRPr="00DE1F93">
              <w:rPr>
                <w:rFonts w:cs="Arial"/>
              </w:rPr>
              <w:t xml:space="preserve">Orientar sobre os procedimentos a serem realizados para </w:t>
            </w:r>
            <w:r w:rsidR="0024223A">
              <w:rPr>
                <w:rFonts w:cs="Arial"/>
              </w:rPr>
              <w:t>a</w:t>
            </w:r>
            <w:r w:rsidRPr="00DE1F93">
              <w:rPr>
                <w:rFonts w:cs="Arial"/>
              </w:rPr>
              <w:t xml:space="preserve"> corret</w:t>
            </w:r>
            <w:r w:rsidR="0024223A">
              <w:rPr>
                <w:rFonts w:cs="Arial"/>
              </w:rPr>
              <w:t xml:space="preserve">a Apuração de Ganho ou Perda na Alienação – SPU (VPA Bruta a Regularizar), utilizando os sistemas </w:t>
            </w:r>
            <w:r w:rsidR="006810C6">
              <w:rPr>
                <w:rFonts w:cs="Arial"/>
              </w:rPr>
              <w:t>SIAFIWeb</w:t>
            </w:r>
            <w:r w:rsidR="0024223A">
              <w:rPr>
                <w:rFonts w:cs="Arial"/>
              </w:rPr>
              <w:t xml:space="preserve"> e Siafi tela Preta</w:t>
            </w:r>
          </w:p>
        </w:tc>
      </w:tr>
    </w:tbl>
    <w:p w14:paraId="714E886A" w14:textId="77777777" w:rsidR="006D6E39" w:rsidRPr="00623B69" w:rsidRDefault="006D6E39" w:rsidP="006D6E39">
      <w:pPr>
        <w:rPr>
          <w:rFonts w:ascii="Arial" w:hAnsi="Arial" w:cs="Arial"/>
          <w:sz w:val="12"/>
          <w:szCs w:val="12"/>
        </w:rPr>
      </w:pPr>
    </w:p>
    <w:tbl>
      <w:tblPr>
        <w:tblpPr w:leftFromText="141" w:rightFromText="141" w:vertAnchor="text" w:tblpX="23" w:tblpY="1"/>
        <w:tblOverlap w:val="never"/>
        <w:tblW w:w="9475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3828"/>
        <w:gridCol w:w="5647"/>
      </w:tblGrid>
      <w:tr w:rsidR="006D6E39" w:rsidRPr="003A2EBD" w14:paraId="1D296E78" w14:textId="77777777" w:rsidTr="00957D2C">
        <w:trPr>
          <w:trHeight w:val="806"/>
        </w:trPr>
        <w:tc>
          <w:tcPr>
            <w:tcW w:w="3828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6CD43AE6" w14:textId="77777777" w:rsidR="006D6E39" w:rsidRPr="003A2EBD" w:rsidRDefault="006D6E39" w:rsidP="00602244">
            <w:pPr>
              <w:spacing w:before="120" w:after="120"/>
              <w:ind w:firstLine="142"/>
              <w:rPr>
                <w:rFonts w:cs="Arial"/>
                <w:b/>
              </w:rPr>
            </w:pPr>
            <w:r w:rsidRPr="003A2EBD">
              <w:rPr>
                <w:rFonts w:cs="Arial"/>
                <w:b/>
              </w:rPr>
              <w:t>PERIODICIDADE:</w:t>
            </w:r>
          </w:p>
          <w:p w14:paraId="24E47514" w14:textId="60314A65" w:rsidR="006D6E39" w:rsidRPr="003A2EBD" w:rsidRDefault="000956C8" w:rsidP="00602244">
            <w:pPr>
              <w:ind w:left="142"/>
              <w:rPr>
                <w:rFonts w:cs="Arial"/>
              </w:rPr>
            </w:pPr>
            <w:r>
              <w:rPr>
                <w:rFonts w:cs="Arial"/>
              </w:rPr>
              <w:t>Mensal</w:t>
            </w:r>
          </w:p>
        </w:tc>
        <w:tc>
          <w:tcPr>
            <w:tcW w:w="5647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6B6C4CEA" w14:textId="77777777" w:rsidR="006D6E39" w:rsidRPr="003A2EBD" w:rsidRDefault="006D6E39" w:rsidP="00602244">
            <w:pPr>
              <w:spacing w:before="120" w:after="120"/>
              <w:ind w:firstLine="142"/>
              <w:rPr>
                <w:rFonts w:cs="Arial"/>
                <w:b/>
              </w:rPr>
            </w:pPr>
            <w:r w:rsidRPr="003A2EBD">
              <w:rPr>
                <w:rFonts w:cs="Arial"/>
                <w:b/>
              </w:rPr>
              <w:t>APLICATIVOS/SISTEMAS UTILIZADOS:</w:t>
            </w:r>
          </w:p>
          <w:p w14:paraId="34CFA63E" w14:textId="64FC8339" w:rsidR="006D6E39" w:rsidRPr="003A2EBD" w:rsidRDefault="006D6E39" w:rsidP="00602244">
            <w:pPr>
              <w:spacing w:after="120"/>
              <w:ind w:left="142" w:right="142"/>
              <w:rPr>
                <w:rFonts w:cs="Arial"/>
              </w:rPr>
            </w:pPr>
            <w:r w:rsidRPr="00DE1F93">
              <w:rPr>
                <w:rFonts w:cs="Arial"/>
              </w:rPr>
              <w:t>Sistem</w:t>
            </w:r>
            <w:r w:rsidR="006810C6">
              <w:rPr>
                <w:rFonts w:cs="Arial"/>
              </w:rPr>
              <w:t>as</w:t>
            </w:r>
            <w:r w:rsidRPr="00DE1F93">
              <w:rPr>
                <w:rFonts w:cs="Arial"/>
              </w:rPr>
              <w:t xml:space="preserve"> </w:t>
            </w:r>
            <w:r w:rsidR="006810C6">
              <w:rPr>
                <w:rFonts w:cs="Arial"/>
              </w:rPr>
              <w:t>SIAFIWeb</w:t>
            </w:r>
            <w:r w:rsidR="0024223A">
              <w:rPr>
                <w:rFonts w:cs="Arial"/>
              </w:rPr>
              <w:t xml:space="preserve"> e SIAFI tela preta</w:t>
            </w:r>
          </w:p>
        </w:tc>
      </w:tr>
    </w:tbl>
    <w:p w14:paraId="597FB22E" w14:textId="77777777" w:rsidR="006D6E39" w:rsidRPr="00623B69" w:rsidRDefault="006D6E39" w:rsidP="006D6E39">
      <w:pPr>
        <w:rPr>
          <w:rFonts w:ascii="Arial" w:hAnsi="Arial" w:cs="Arial"/>
          <w:sz w:val="12"/>
          <w:szCs w:val="12"/>
        </w:rPr>
      </w:pPr>
    </w:p>
    <w:tbl>
      <w:tblPr>
        <w:tblW w:w="9452" w:type="dxa"/>
        <w:tblInd w:w="23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452"/>
      </w:tblGrid>
      <w:tr w:rsidR="006D6E39" w:rsidRPr="003A2EBD" w14:paraId="702789F7" w14:textId="77777777" w:rsidTr="00957D2C">
        <w:tc>
          <w:tcPr>
            <w:tcW w:w="945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12E37E95" w14:textId="77777777" w:rsidR="006D6E39" w:rsidRPr="003A2EBD" w:rsidRDefault="006D6E39" w:rsidP="00602244">
            <w:pPr>
              <w:spacing w:before="120" w:after="120"/>
              <w:ind w:firstLine="142"/>
              <w:rPr>
                <w:rFonts w:cs="Arial"/>
                <w:b/>
              </w:rPr>
            </w:pPr>
            <w:r w:rsidRPr="003A2EBD">
              <w:rPr>
                <w:rFonts w:cs="Arial"/>
                <w:b/>
              </w:rPr>
              <w:t>RESPONSÁVEL(EIS) PELA EXECUÇÃO:</w:t>
            </w:r>
          </w:p>
          <w:p w14:paraId="75A2586F" w14:textId="7A78E62F" w:rsidR="006D6E39" w:rsidRPr="003A2EBD" w:rsidRDefault="006D6E39" w:rsidP="004D26C8">
            <w:pPr>
              <w:ind w:left="142"/>
              <w:rPr>
                <w:rFonts w:cs="Arial"/>
              </w:rPr>
            </w:pPr>
            <w:r w:rsidRPr="00DE1F93">
              <w:rPr>
                <w:rFonts w:cs="Arial"/>
              </w:rPr>
              <w:t>Servidores que atuam na área da contabilidade e patrimônio de todos os órgãos do executivo federal, que utilizam os sistemas patrimoniais da entidade.</w:t>
            </w:r>
          </w:p>
        </w:tc>
      </w:tr>
    </w:tbl>
    <w:p w14:paraId="37E4BB72" w14:textId="77777777" w:rsidR="006D6E39" w:rsidRPr="00623B69" w:rsidRDefault="006D6E39" w:rsidP="006D6E39">
      <w:pPr>
        <w:rPr>
          <w:rFonts w:ascii="Arial" w:hAnsi="Arial" w:cs="Arial"/>
          <w:sz w:val="12"/>
          <w:szCs w:val="12"/>
        </w:rPr>
      </w:pPr>
    </w:p>
    <w:tbl>
      <w:tblPr>
        <w:tblW w:w="0" w:type="auto"/>
        <w:tblInd w:w="23" w:type="dxa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429"/>
      </w:tblGrid>
      <w:tr w:rsidR="006D6E39" w:rsidRPr="0050261A" w14:paraId="0AB1ADD4" w14:textId="77777777" w:rsidTr="00602244">
        <w:tc>
          <w:tcPr>
            <w:tcW w:w="9214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5CF7E1D9" w14:textId="409EB425" w:rsidR="006D6E39" w:rsidRDefault="006D6E39" w:rsidP="00602244">
            <w:pPr>
              <w:rPr>
                <w:b/>
              </w:rPr>
            </w:pPr>
            <w:r w:rsidRPr="0050261A">
              <w:rPr>
                <w:b/>
              </w:rPr>
              <w:t>PROCEDIMENTO</w:t>
            </w:r>
          </w:p>
          <w:p w14:paraId="717BFBC1" w14:textId="61587CC6" w:rsidR="00505EE6" w:rsidRPr="00D8572D" w:rsidRDefault="00ED3637" w:rsidP="00D8572D">
            <w:pPr>
              <w:spacing w:after="0" w:line="240" w:lineRule="auto"/>
              <w:rPr>
                <w:b/>
                <w:bCs/>
                <w:color w:val="FF0000"/>
                <w:szCs w:val="24"/>
              </w:rPr>
            </w:pPr>
            <w:r w:rsidRPr="00D8572D">
              <w:rPr>
                <w:b/>
                <w:color w:val="FF0000"/>
                <w:szCs w:val="24"/>
              </w:rPr>
              <w:t>PERDA</w:t>
            </w:r>
            <w:r w:rsidR="00D8572D" w:rsidRPr="00D8572D">
              <w:rPr>
                <w:b/>
                <w:color w:val="FF0000"/>
                <w:szCs w:val="24"/>
              </w:rPr>
              <w:t xml:space="preserve"> - </w:t>
            </w:r>
            <w:r w:rsidR="00D8572D" w:rsidRPr="00D8572D">
              <w:rPr>
                <w:b/>
                <w:bCs/>
                <w:color w:val="FF0000"/>
                <w:szCs w:val="24"/>
              </w:rPr>
              <w:t>SiafiWeb (registro IMB004 + IMB036)</w:t>
            </w:r>
          </w:p>
          <w:p w14:paraId="7E88BA4A" w14:textId="7A5E8C0C" w:rsidR="00FB50F4" w:rsidRPr="00505EE6" w:rsidRDefault="00FB50F4" w:rsidP="00602244">
            <w:pPr>
              <w:rPr>
                <w:b/>
              </w:rPr>
            </w:pPr>
            <w:r w:rsidRPr="00FB50F4">
              <w:rPr>
                <w:b/>
                <w:noProof/>
              </w:rPr>
              <w:drawing>
                <wp:inline distT="0" distB="0" distL="0" distR="0" wp14:anchorId="182FAFD5" wp14:editId="78794170">
                  <wp:extent cx="6031230" cy="1511300"/>
                  <wp:effectExtent l="0" t="0" r="7620" b="0"/>
                  <wp:docPr id="671736995" name="Imagem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71736995" name=""/>
                          <pic:cNvPicPr/>
                        </pic:nvPicPr>
                        <pic:blipFill>
                          <a:blip r:embed="rId1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031230" cy="15113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2CA02F14" w14:textId="40F72043" w:rsidR="006D6E39" w:rsidRDefault="00ED3637" w:rsidP="001C3673">
            <w:pPr>
              <w:pStyle w:val="PargrafodaLista"/>
              <w:numPr>
                <w:ilvl w:val="0"/>
                <w:numId w:val="2"/>
              </w:numPr>
              <w:jc w:val="both"/>
            </w:pPr>
            <w:r>
              <w:lastRenderedPageBreak/>
              <w:t>Acessar SiafiWeb - Transação INCDH - Código da UG Emitente: código da UG responsável pelo imóvel - Tipo de documento: PA - Clicar em Confirmar.</w:t>
            </w:r>
          </w:p>
          <w:p w14:paraId="1F9CA8FF" w14:textId="77777777" w:rsidR="004D73BC" w:rsidRPr="00E81BC1" w:rsidRDefault="004D73BC" w:rsidP="004D73BC">
            <w:pPr>
              <w:pStyle w:val="PargrafodaLista"/>
              <w:ind w:left="360"/>
              <w:jc w:val="both"/>
            </w:pPr>
          </w:p>
          <w:p w14:paraId="5FE38566" w14:textId="63734B53" w:rsidR="00505EE6" w:rsidRDefault="00ED3637" w:rsidP="00E81BC1">
            <w:pPr>
              <w:pStyle w:val="PargrafodaLista"/>
              <w:ind w:left="360"/>
              <w:jc w:val="both"/>
            </w:pPr>
            <w:r w:rsidRPr="00747C98">
              <w:rPr>
                <w:noProof/>
                <w:color w:val="424996" w:themeColor="text2" w:themeTint="BF"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19F7A064" wp14:editId="0E2CFC5B">
                  <wp:extent cx="5333421" cy="1451295"/>
                  <wp:effectExtent l="0" t="0" r="635" b="0"/>
                  <wp:docPr id="615165251" name="Imagem 1" descr="Interface gráfica do usuário, Aplicativo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5165251" name="Imagem 1" descr="Interface gráfica do usuário, Aplicativo&#10;&#10;Descrição gerada automaticamente"/>
                          <pic:cNvPicPr/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436886" cy="147944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1B36B8BD" w14:textId="77777777" w:rsidR="004D73BC" w:rsidRDefault="004D73BC" w:rsidP="00E81BC1">
            <w:pPr>
              <w:pStyle w:val="PargrafodaLista"/>
              <w:ind w:left="360"/>
              <w:jc w:val="both"/>
            </w:pPr>
          </w:p>
          <w:p w14:paraId="54A3F23B" w14:textId="57F1533B" w:rsidR="00505EE6" w:rsidRPr="00ED3637" w:rsidRDefault="00ED3637" w:rsidP="00ED3637">
            <w:pPr>
              <w:pStyle w:val="PargrafodaLista"/>
              <w:numPr>
                <w:ilvl w:val="0"/>
                <w:numId w:val="2"/>
              </w:numPr>
              <w:jc w:val="both"/>
              <w:rPr>
                <w:bCs/>
                <w:szCs w:val="24"/>
              </w:rPr>
            </w:pPr>
            <w:r w:rsidRPr="00ED3637">
              <w:rPr>
                <w:rFonts w:ascii="Calibri" w:hAnsi="Calibri" w:cs="Calibri"/>
                <w:bCs/>
                <w:color w:val="000000"/>
              </w:rPr>
              <w:t xml:space="preserve">Aba Dados Básicos - Código da UG Pagadora: UG responsável pelo imóvel - Data da emissão contábil: - dia do registro da perda - Valor do documento: Valor da Perda - Preencher o campo Observação (ex.: Apuração de perda decorrente da alienação de bem imóvel RIP XXXXXXXXXXXXX, da UG XXXXXX à UG XXXXXX) </w:t>
            </w:r>
            <w:r w:rsidR="00215775" w:rsidRPr="00ED3637">
              <w:rPr>
                <w:rFonts w:ascii="Calibri" w:hAnsi="Calibri" w:cs="Calibri"/>
                <w:bCs/>
                <w:color w:val="000000"/>
              </w:rPr>
              <w:t xml:space="preserve">- </w:t>
            </w:r>
            <w:r w:rsidR="00215775">
              <w:rPr>
                <w:rFonts w:ascii="Calibri" w:hAnsi="Calibri" w:cs="Calibri"/>
                <w:bCs/>
                <w:color w:val="000000"/>
              </w:rPr>
              <w:t>Clicar</w:t>
            </w:r>
            <w:r w:rsidRPr="00ED3637">
              <w:rPr>
                <w:rFonts w:ascii="Calibri" w:hAnsi="Calibri" w:cs="Calibri"/>
                <w:bCs/>
                <w:color w:val="000000"/>
              </w:rPr>
              <w:t xml:space="preserve"> em Confirmar Dados Básicos</w:t>
            </w:r>
            <w:r>
              <w:rPr>
                <w:rFonts w:ascii="Calibri" w:hAnsi="Calibri" w:cs="Calibri"/>
                <w:bCs/>
                <w:color w:val="000000"/>
              </w:rPr>
              <w:t>.</w:t>
            </w:r>
          </w:p>
          <w:p w14:paraId="16E5766A" w14:textId="77777777" w:rsidR="00D801CD" w:rsidRDefault="00D801CD" w:rsidP="00505EE6">
            <w:pPr>
              <w:pStyle w:val="PargrafodaLista"/>
              <w:ind w:left="360"/>
              <w:rPr>
                <w:bCs/>
                <w:szCs w:val="24"/>
              </w:rPr>
            </w:pPr>
          </w:p>
          <w:p w14:paraId="2355AA0B" w14:textId="1485DAA9" w:rsidR="00D801CD" w:rsidRDefault="00ED3637" w:rsidP="00505EE6">
            <w:pPr>
              <w:pStyle w:val="PargrafodaLista"/>
              <w:ind w:left="360"/>
              <w:rPr>
                <w:bCs/>
                <w:szCs w:val="24"/>
              </w:rPr>
            </w:pPr>
            <w:r w:rsidRPr="00747C98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6E225005" wp14:editId="784AD81B">
                  <wp:extent cx="5302398" cy="4765964"/>
                  <wp:effectExtent l="0" t="0" r="0" b="0"/>
                  <wp:docPr id="2064680163" name="Imagem 1" descr="Interface gráfica do usuário, Texto, Aplicativo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64680163" name="Imagem 1" descr="Interface gráfica do usuário, Texto, Aplicativo&#10;&#10;Descrição gerada automaticamente"/>
                          <pic:cNvPicPr/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354870" cy="4813128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651BADEF" w14:textId="77777777" w:rsidR="00D801CD" w:rsidRDefault="00D801CD" w:rsidP="00505EE6">
            <w:pPr>
              <w:pStyle w:val="PargrafodaLista"/>
              <w:ind w:left="360"/>
              <w:rPr>
                <w:bCs/>
                <w:szCs w:val="24"/>
              </w:rPr>
            </w:pPr>
          </w:p>
          <w:p w14:paraId="369F9AE1" w14:textId="77777777" w:rsidR="00505EE6" w:rsidRDefault="00505EE6" w:rsidP="00505EE6">
            <w:pPr>
              <w:pStyle w:val="PargrafodaLista"/>
              <w:ind w:left="360"/>
              <w:rPr>
                <w:bCs/>
                <w:szCs w:val="24"/>
              </w:rPr>
            </w:pPr>
          </w:p>
          <w:p w14:paraId="2835E85C" w14:textId="77777777" w:rsidR="004D73BC" w:rsidRDefault="004D73BC" w:rsidP="00505EE6">
            <w:pPr>
              <w:pStyle w:val="PargrafodaLista"/>
              <w:ind w:left="360"/>
              <w:rPr>
                <w:bCs/>
                <w:szCs w:val="24"/>
              </w:rPr>
            </w:pPr>
          </w:p>
          <w:p w14:paraId="596F961D" w14:textId="77777777" w:rsidR="004D73BC" w:rsidRDefault="004D73BC" w:rsidP="00505EE6">
            <w:pPr>
              <w:pStyle w:val="PargrafodaLista"/>
              <w:ind w:left="360"/>
              <w:rPr>
                <w:bCs/>
                <w:szCs w:val="24"/>
              </w:rPr>
            </w:pPr>
          </w:p>
          <w:p w14:paraId="0296FF40" w14:textId="77777777" w:rsidR="004D73BC" w:rsidRDefault="004D73BC" w:rsidP="00505EE6">
            <w:pPr>
              <w:pStyle w:val="PargrafodaLista"/>
              <w:ind w:left="360"/>
              <w:rPr>
                <w:bCs/>
                <w:szCs w:val="24"/>
              </w:rPr>
            </w:pPr>
          </w:p>
          <w:p w14:paraId="6FC04EF2" w14:textId="450F59A2" w:rsidR="00505EE6" w:rsidRDefault="00ED3637" w:rsidP="0070055A">
            <w:pPr>
              <w:pStyle w:val="PargrafodaLista"/>
              <w:numPr>
                <w:ilvl w:val="0"/>
                <w:numId w:val="2"/>
              </w:numPr>
              <w:rPr>
                <w:bCs/>
                <w:sz w:val="24"/>
                <w:szCs w:val="24"/>
              </w:rPr>
            </w:pPr>
            <w:r w:rsidRPr="00ED3637">
              <w:rPr>
                <w:rFonts w:cstheme="minorHAnsi"/>
                <w:bCs/>
                <w:color w:val="000000"/>
              </w:rPr>
              <w:t xml:space="preserve">Clicar na Aba Outros Lançamentos - Situação: IMB004 </w:t>
            </w:r>
            <w:r w:rsidR="00215775" w:rsidRPr="00ED3637">
              <w:rPr>
                <w:rFonts w:cstheme="minorHAnsi"/>
                <w:bCs/>
                <w:color w:val="000000"/>
              </w:rPr>
              <w:t xml:space="preserve">- </w:t>
            </w:r>
            <w:r w:rsidR="00215775">
              <w:rPr>
                <w:rFonts w:cstheme="minorHAnsi"/>
                <w:bCs/>
                <w:color w:val="000000"/>
              </w:rPr>
              <w:t>Clicar</w:t>
            </w:r>
            <w:r w:rsidRPr="00ED3637">
              <w:rPr>
                <w:rFonts w:cstheme="minorHAnsi"/>
                <w:bCs/>
                <w:color w:val="000000"/>
              </w:rPr>
              <w:t xml:space="preserve"> em Confirmar</w:t>
            </w:r>
            <w:r>
              <w:rPr>
                <w:bCs/>
                <w:noProof/>
                <w:sz w:val="24"/>
                <w:szCs w:val="24"/>
              </w:rPr>
              <w:t>.</w:t>
            </w:r>
          </w:p>
          <w:p w14:paraId="78F326AF" w14:textId="77777777" w:rsidR="004D73BC" w:rsidRDefault="004D73BC" w:rsidP="004D73BC">
            <w:pPr>
              <w:pStyle w:val="PargrafodaLista"/>
              <w:ind w:left="360"/>
              <w:rPr>
                <w:bCs/>
                <w:sz w:val="24"/>
                <w:szCs w:val="24"/>
              </w:rPr>
            </w:pPr>
          </w:p>
          <w:p w14:paraId="725E34A5" w14:textId="231688F1" w:rsidR="00ED3637" w:rsidRPr="00ED3637" w:rsidRDefault="00ED3637" w:rsidP="00ED3637">
            <w:pPr>
              <w:pStyle w:val="PargrafodaLista"/>
              <w:ind w:left="360"/>
              <w:rPr>
                <w:bCs/>
                <w:sz w:val="24"/>
                <w:szCs w:val="24"/>
              </w:rPr>
            </w:pPr>
            <w:r w:rsidRPr="00B85148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329047B7" wp14:editId="5B06FD30">
                  <wp:extent cx="5285509" cy="1825922"/>
                  <wp:effectExtent l="0" t="0" r="0" b="3175"/>
                  <wp:docPr id="1462593578" name="Imagem 1" descr="Interface gráfica do usuário, Texto, Aplicativo, Emai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62593578" name="Imagem 1" descr="Interface gráfica do usuário, Texto, Aplicativo, Email&#10;&#10;Descrição gerada automaticamente"/>
                          <pic:cNvPicPr/>
                        </pic:nvPicPr>
                        <pic:blipFill>
                          <a:blip r:embed="rId1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416148" cy="187105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680A2B61" w14:textId="77777777" w:rsidR="00505EE6" w:rsidRDefault="00505EE6" w:rsidP="00505EE6">
            <w:pPr>
              <w:pStyle w:val="PargrafodaLista"/>
              <w:ind w:left="360"/>
              <w:rPr>
                <w:bCs/>
                <w:szCs w:val="24"/>
              </w:rPr>
            </w:pPr>
          </w:p>
          <w:p w14:paraId="7E1760F2" w14:textId="2F85966C" w:rsidR="00ED3637" w:rsidRDefault="00ED3637" w:rsidP="006A2475">
            <w:pPr>
              <w:pStyle w:val="PargrafodaLista"/>
              <w:numPr>
                <w:ilvl w:val="1"/>
                <w:numId w:val="2"/>
              </w:numPr>
              <w:jc w:val="both"/>
            </w:pPr>
            <w:r>
              <w:t>Valor: Valor da Perda - Clicar em Confirmar.</w:t>
            </w:r>
          </w:p>
          <w:p w14:paraId="1D0D9DB9" w14:textId="77777777" w:rsidR="004D73BC" w:rsidRDefault="004D73BC" w:rsidP="004D73BC">
            <w:pPr>
              <w:pStyle w:val="PargrafodaLista"/>
              <w:ind w:left="792"/>
              <w:jc w:val="both"/>
            </w:pPr>
          </w:p>
          <w:p w14:paraId="4326B2BB" w14:textId="606CC312" w:rsidR="00505EE6" w:rsidRDefault="00ED3637" w:rsidP="00ED3637">
            <w:pPr>
              <w:pStyle w:val="PargrafodaLista"/>
              <w:ind w:left="792"/>
              <w:jc w:val="both"/>
            </w:pPr>
            <w:r w:rsidRPr="00F02D97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47847390" wp14:editId="11AA5252">
                  <wp:extent cx="5027390" cy="2743200"/>
                  <wp:effectExtent l="0" t="0" r="1905" b="0"/>
                  <wp:docPr id="623180331" name="Imagem 1" descr="Interface gráfica do usuário, Texto, Aplicativo, Emai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3180331" name="Imagem 1" descr="Interface gráfica do usuário, Texto, Aplicativo, Email&#10;&#10;Descrição gerada automaticamente"/>
                          <pic:cNvPicPr/>
                        </pic:nvPicPr>
                        <pic:blipFill>
                          <a:blip r:embed="rId2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111105" cy="278887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271FF364" w14:textId="77777777" w:rsidR="00505EE6" w:rsidRPr="00505EE6" w:rsidRDefault="00505EE6" w:rsidP="00505EE6">
            <w:pPr>
              <w:pStyle w:val="PargrafodaLista"/>
              <w:ind w:left="792"/>
              <w:jc w:val="both"/>
            </w:pPr>
          </w:p>
          <w:p w14:paraId="0590A1F6" w14:textId="4E6349B8" w:rsidR="00DE1F93" w:rsidRDefault="00ED3637" w:rsidP="00E81BC1">
            <w:pPr>
              <w:pStyle w:val="PargrafodaLista"/>
              <w:numPr>
                <w:ilvl w:val="1"/>
                <w:numId w:val="2"/>
              </w:numPr>
              <w:jc w:val="both"/>
            </w:pPr>
            <w:r>
              <w:t>Clicar em Incluir.</w:t>
            </w:r>
          </w:p>
          <w:p w14:paraId="7A1B9DAC" w14:textId="77777777" w:rsidR="004D73BC" w:rsidRPr="00E81BC1" w:rsidRDefault="004D73BC" w:rsidP="004D73BC">
            <w:pPr>
              <w:pStyle w:val="PargrafodaLista"/>
              <w:ind w:left="792"/>
              <w:jc w:val="both"/>
            </w:pPr>
          </w:p>
          <w:p w14:paraId="0D126493" w14:textId="5B11239D" w:rsidR="00505EE6" w:rsidRDefault="00ED3637" w:rsidP="00505EE6">
            <w:pPr>
              <w:pStyle w:val="PargrafodaLista"/>
              <w:ind w:left="792"/>
              <w:jc w:val="both"/>
              <w:rPr>
                <w:sz w:val="24"/>
                <w:szCs w:val="24"/>
              </w:rPr>
            </w:pPr>
            <w:r w:rsidRPr="00E35DE1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3B9031A6" wp14:editId="26E3A37A">
                  <wp:extent cx="5027295" cy="1850390"/>
                  <wp:effectExtent l="0" t="0" r="1905" b="0"/>
                  <wp:docPr id="1726633189" name="Imagem 1" descr="Interface gráfica do usuário, Texto, Aplicativo, Emai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6633189" name="Imagem 1" descr="Interface gráfica do usuário, Texto, Aplicativo, Email&#10;&#10;Descrição gerada automaticamente"/>
                          <pic:cNvPicPr/>
                        </pic:nvPicPr>
                        <pic:blipFill>
                          <a:blip r:embed="rId2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070203" cy="186618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35833121" w14:textId="77777777" w:rsidR="00FB50F4" w:rsidRDefault="00FB50F4" w:rsidP="00505EE6">
            <w:pPr>
              <w:pStyle w:val="PargrafodaLista"/>
              <w:ind w:left="792"/>
              <w:jc w:val="both"/>
              <w:rPr>
                <w:sz w:val="24"/>
                <w:szCs w:val="24"/>
              </w:rPr>
            </w:pPr>
          </w:p>
          <w:p w14:paraId="25597091" w14:textId="1C1FBF4D" w:rsidR="00FB50F4" w:rsidRDefault="00FB50F4" w:rsidP="00197562">
            <w:pPr>
              <w:pStyle w:val="PargrafodaLista"/>
              <w:numPr>
                <w:ilvl w:val="1"/>
                <w:numId w:val="2"/>
              </w:numPr>
              <w:jc w:val="both"/>
            </w:pPr>
            <w:r>
              <w:t>Situação: IMB036 - Clicar em Confirmar.</w:t>
            </w:r>
          </w:p>
          <w:p w14:paraId="1A1EED58" w14:textId="77777777" w:rsidR="004D73BC" w:rsidRDefault="004D73BC" w:rsidP="004D73BC">
            <w:pPr>
              <w:pStyle w:val="PargrafodaLista"/>
              <w:ind w:left="792"/>
              <w:jc w:val="both"/>
            </w:pPr>
          </w:p>
          <w:p w14:paraId="06163898" w14:textId="1D85DED6" w:rsidR="00FB50F4" w:rsidRPr="00E81BC1" w:rsidRDefault="00FB50F4" w:rsidP="00FB50F4">
            <w:pPr>
              <w:pStyle w:val="PargrafodaLista"/>
              <w:ind w:left="792"/>
              <w:jc w:val="both"/>
            </w:pPr>
            <w:r w:rsidRPr="00D60601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33C27363" wp14:editId="38E7DF79">
                  <wp:extent cx="5044430" cy="2389909"/>
                  <wp:effectExtent l="0" t="0" r="4445" b="0"/>
                  <wp:docPr id="2089512261" name="Imagem 1" descr="Interface gráfica do usuário, Texto, Aplicativo, Emai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9512261" name="Imagem 1" descr="Interface gráfica do usuário, Texto, Aplicativo, Email&#10;&#10;Descrição gerada automaticamente"/>
                          <pic:cNvPicPr/>
                        </pic:nvPicPr>
                        <pic:blipFill>
                          <a:blip r:embed="rId2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094186" cy="241348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2622EFE2" w14:textId="77777777" w:rsidR="00FB50F4" w:rsidRDefault="00FB50F4" w:rsidP="00505EE6">
            <w:pPr>
              <w:pStyle w:val="PargrafodaLista"/>
              <w:ind w:left="792"/>
              <w:jc w:val="both"/>
              <w:rPr>
                <w:sz w:val="24"/>
                <w:szCs w:val="24"/>
              </w:rPr>
            </w:pPr>
          </w:p>
          <w:p w14:paraId="4F7D6922" w14:textId="6C6598A8" w:rsidR="00FB50F4" w:rsidRDefault="00FB50F4" w:rsidP="00A748C9">
            <w:pPr>
              <w:pStyle w:val="PargrafodaLista"/>
              <w:numPr>
                <w:ilvl w:val="1"/>
                <w:numId w:val="2"/>
              </w:numPr>
              <w:jc w:val="both"/>
            </w:pPr>
            <w:r>
              <w:t xml:space="preserve">Preencher o campo Perda com Alienação de Bens: 3.6.2.2.1.02.00 </w:t>
            </w:r>
            <w:r w:rsidR="00215775">
              <w:t>- Valor</w:t>
            </w:r>
            <w:r>
              <w:t>: Valor da Perda - Clicar em Confirmar - Clicar em Registrar.</w:t>
            </w:r>
          </w:p>
          <w:p w14:paraId="48105C1F" w14:textId="77777777" w:rsidR="004D73BC" w:rsidRDefault="004D73BC" w:rsidP="004D73BC">
            <w:pPr>
              <w:pStyle w:val="PargrafodaLista"/>
              <w:ind w:left="792"/>
              <w:jc w:val="both"/>
            </w:pPr>
          </w:p>
          <w:p w14:paraId="7B088142" w14:textId="1053C959" w:rsidR="00FB50F4" w:rsidRDefault="00FB50F4" w:rsidP="00FB50F4">
            <w:pPr>
              <w:pStyle w:val="PargrafodaLista"/>
              <w:ind w:left="792"/>
              <w:jc w:val="both"/>
            </w:pPr>
            <w:r w:rsidRPr="00E105F0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79602548" wp14:editId="1C7E498B">
                  <wp:extent cx="5029451" cy="2527217"/>
                  <wp:effectExtent l="0" t="0" r="0" b="6985"/>
                  <wp:docPr id="167791371" name="Imagem 1" descr="Tela de celular com publicação numa rede socia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791371" name="Imagem 1" descr="Tela de celular com publicação numa rede social&#10;&#10;Descrição gerada automaticamente"/>
                          <pic:cNvPicPr/>
                        </pic:nvPicPr>
                        <pic:blipFill>
                          <a:blip r:embed="rId2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044687" cy="253487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02A9120E" w14:textId="77777777" w:rsidR="00FB50F4" w:rsidRDefault="00FB50F4" w:rsidP="00505EE6">
            <w:pPr>
              <w:pStyle w:val="PargrafodaLista"/>
              <w:ind w:left="792"/>
              <w:jc w:val="both"/>
              <w:rPr>
                <w:sz w:val="24"/>
                <w:szCs w:val="24"/>
              </w:rPr>
            </w:pPr>
          </w:p>
          <w:p w14:paraId="27641F14" w14:textId="77777777" w:rsidR="006D6E39" w:rsidRDefault="006D6E39" w:rsidP="00451C5C">
            <w:pPr>
              <w:pStyle w:val="PargrafodaLista"/>
              <w:ind w:left="360"/>
              <w:jc w:val="both"/>
              <w:rPr>
                <w:b/>
              </w:rPr>
            </w:pPr>
          </w:p>
          <w:p w14:paraId="3E410644" w14:textId="77777777" w:rsidR="004D73BC" w:rsidRDefault="004D73BC" w:rsidP="00451C5C">
            <w:pPr>
              <w:pStyle w:val="PargrafodaLista"/>
              <w:ind w:left="360"/>
              <w:jc w:val="both"/>
              <w:rPr>
                <w:b/>
              </w:rPr>
            </w:pPr>
          </w:p>
          <w:p w14:paraId="3775A0D4" w14:textId="77777777" w:rsidR="004D73BC" w:rsidRDefault="004D73BC" w:rsidP="00451C5C">
            <w:pPr>
              <w:pStyle w:val="PargrafodaLista"/>
              <w:ind w:left="360"/>
              <w:jc w:val="both"/>
              <w:rPr>
                <w:b/>
              </w:rPr>
            </w:pPr>
          </w:p>
          <w:p w14:paraId="5B09F7F9" w14:textId="77777777" w:rsidR="004D73BC" w:rsidRDefault="004D73BC" w:rsidP="00451C5C">
            <w:pPr>
              <w:pStyle w:val="PargrafodaLista"/>
              <w:ind w:left="360"/>
              <w:jc w:val="both"/>
              <w:rPr>
                <w:b/>
              </w:rPr>
            </w:pPr>
          </w:p>
          <w:p w14:paraId="0F1456C4" w14:textId="77777777" w:rsidR="004D73BC" w:rsidRDefault="004D73BC" w:rsidP="00451C5C">
            <w:pPr>
              <w:pStyle w:val="PargrafodaLista"/>
              <w:ind w:left="360"/>
              <w:jc w:val="both"/>
              <w:rPr>
                <w:b/>
              </w:rPr>
            </w:pPr>
          </w:p>
          <w:p w14:paraId="3D20AE6B" w14:textId="77777777" w:rsidR="004D73BC" w:rsidRDefault="004D73BC" w:rsidP="00451C5C">
            <w:pPr>
              <w:pStyle w:val="PargrafodaLista"/>
              <w:ind w:left="360"/>
              <w:jc w:val="both"/>
              <w:rPr>
                <w:b/>
              </w:rPr>
            </w:pPr>
          </w:p>
          <w:p w14:paraId="2D1D6923" w14:textId="77777777" w:rsidR="004D73BC" w:rsidRDefault="004D73BC" w:rsidP="00451C5C">
            <w:pPr>
              <w:pStyle w:val="PargrafodaLista"/>
              <w:ind w:left="360"/>
              <w:jc w:val="both"/>
              <w:rPr>
                <w:b/>
              </w:rPr>
            </w:pPr>
          </w:p>
          <w:p w14:paraId="266BA550" w14:textId="77777777" w:rsidR="004D73BC" w:rsidRPr="0050261A" w:rsidRDefault="004D73BC" w:rsidP="00451C5C">
            <w:pPr>
              <w:pStyle w:val="PargrafodaLista"/>
              <w:ind w:left="360"/>
              <w:jc w:val="both"/>
              <w:rPr>
                <w:b/>
              </w:rPr>
            </w:pPr>
          </w:p>
        </w:tc>
      </w:tr>
      <w:tr w:rsidR="00451C5C" w:rsidRPr="0050261A" w14:paraId="3DCBAB5E" w14:textId="77777777" w:rsidTr="00602244">
        <w:tc>
          <w:tcPr>
            <w:tcW w:w="9214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7C29D754" w14:textId="275326BD" w:rsidR="00451C5C" w:rsidRDefault="00FB50F4" w:rsidP="00451C5C">
            <w:pPr>
              <w:rPr>
                <w:b/>
              </w:rPr>
            </w:pPr>
            <w:r>
              <w:rPr>
                <w:b/>
              </w:rPr>
              <w:lastRenderedPageBreak/>
              <w:t>PROCEDIMENTO</w:t>
            </w:r>
          </w:p>
          <w:p w14:paraId="08725D8C" w14:textId="109ED91E" w:rsidR="00FB50F4" w:rsidRPr="00D8572D" w:rsidRDefault="00FB50F4" w:rsidP="00451C5C">
            <w:pPr>
              <w:rPr>
                <w:b/>
                <w:color w:val="FF0000"/>
              </w:rPr>
            </w:pPr>
            <w:r w:rsidRPr="00D8572D">
              <w:rPr>
                <w:b/>
                <w:color w:val="FF0000"/>
              </w:rPr>
              <w:t>GANHO - SiafiWeb (registro IMB034 + IMB035)</w:t>
            </w:r>
          </w:p>
          <w:p w14:paraId="409FC22F" w14:textId="77777777" w:rsidR="00FB50F4" w:rsidRDefault="00FB50F4" w:rsidP="00451C5C">
            <w:pPr>
              <w:rPr>
                <w:b/>
              </w:rPr>
            </w:pPr>
            <w:r w:rsidRPr="00FB50F4">
              <w:rPr>
                <w:b/>
                <w:noProof/>
              </w:rPr>
              <w:drawing>
                <wp:inline distT="0" distB="0" distL="0" distR="0" wp14:anchorId="70DBEF74" wp14:editId="407E35CB">
                  <wp:extent cx="6031230" cy="1490345"/>
                  <wp:effectExtent l="0" t="0" r="7620" b="0"/>
                  <wp:docPr id="482529051" name="Imagem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82529051" name=""/>
                          <pic:cNvPicPr/>
                        </pic:nvPicPr>
                        <pic:blipFill>
                          <a:blip r:embed="rId2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031230" cy="149034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14366049" w14:textId="23A4EE54" w:rsidR="00FB50F4" w:rsidRDefault="00FB50F4" w:rsidP="00676E2E">
            <w:pPr>
              <w:pStyle w:val="PargrafodaLista"/>
              <w:numPr>
                <w:ilvl w:val="0"/>
                <w:numId w:val="10"/>
              </w:numPr>
              <w:ind w:left="371" w:hanging="284"/>
            </w:pPr>
            <w:r>
              <w:t xml:space="preserve">Acessar SiafiWeb - Transação INCDH - Código da UG Emitente: código da UG </w:t>
            </w:r>
            <w:r w:rsidR="00215775">
              <w:t>responsável -</w:t>
            </w:r>
            <w:r>
              <w:t xml:space="preserve"> pelo imóvel -  Tipo de documento: PA - Clicar em Confirmar.</w:t>
            </w:r>
          </w:p>
          <w:p w14:paraId="405BB872" w14:textId="6EFC7AB8" w:rsidR="00676E2E" w:rsidRDefault="00676E2E" w:rsidP="00676E2E">
            <w:pPr>
              <w:ind w:left="360"/>
            </w:pPr>
            <w:r w:rsidRPr="00D011BD">
              <w:rPr>
                <w:noProof/>
                <w:color w:val="424996" w:themeColor="text2" w:themeTint="BF"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66FCDBAE" wp14:editId="3A77D263">
                  <wp:extent cx="5472262" cy="1489075"/>
                  <wp:effectExtent l="0" t="0" r="0" b="0"/>
                  <wp:docPr id="480464849" name="Imagem 1" descr="Interface gráfica do usuário, Aplicativo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5165251" name="Imagem 1" descr="Interface gráfica do usuário, Aplicativo&#10;&#10;Descrição gerada automaticamente"/>
                          <pic:cNvPicPr/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550802" cy="151044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75D7B076" w14:textId="79BEED96" w:rsidR="00676E2E" w:rsidRDefault="00676E2E" w:rsidP="00676E2E">
            <w:pPr>
              <w:pStyle w:val="PargrafodaLista"/>
              <w:numPr>
                <w:ilvl w:val="0"/>
                <w:numId w:val="10"/>
              </w:numPr>
              <w:spacing w:after="0" w:line="240" w:lineRule="auto"/>
              <w:ind w:left="371"/>
              <w:rPr>
                <w:sz w:val="20"/>
                <w:szCs w:val="20"/>
              </w:rPr>
            </w:pPr>
            <w:r>
              <w:t xml:space="preserve">Acessar </w:t>
            </w:r>
            <w:r>
              <w:rPr>
                <w:sz w:val="20"/>
                <w:szCs w:val="20"/>
              </w:rPr>
              <w:t>Aba Dados Básicos - Código da UG Pagadora: UG responsável pelo imóvel - Data da emissão contábil: dia do registro do ganho - Valor do documento: Valor do ganho - Preencher o campo Observação (ex.: Apuração de ganho decorrente da alienação de bem imóvel RIP XXXXXXXXXXXXX, da UG XXXXXX à UG XXXXXX) - Clicar em Confirmar.</w:t>
            </w:r>
          </w:p>
          <w:p w14:paraId="7D7DAAE9" w14:textId="5912A188" w:rsidR="00676E2E" w:rsidRDefault="00676E2E" w:rsidP="00676E2E">
            <w:pPr>
              <w:pStyle w:val="PargrafodaLista"/>
              <w:spacing w:after="0" w:line="240" w:lineRule="auto"/>
              <w:ind w:left="371"/>
              <w:rPr>
                <w:sz w:val="20"/>
                <w:szCs w:val="20"/>
              </w:rPr>
            </w:pPr>
            <w:r w:rsidRPr="006F0B6A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3ACBC608" wp14:editId="76C57BC5">
                  <wp:extent cx="5464421" cy="3487640"/>
                  <wp:effectExtent l="0" t="0" r="3175" b="0"/>
                  <wp:docPr id="1702679881" name="Imagem 1" descr="Interface gráfica do usuário, Texto, Aplicativo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02679881" name="Imagem 1" descr="Interface gráfica do usuário, Texto, Aplicativo&#10;&#10;Descrição gerada automaticamente"/>
                          <pic:cNvPicPr/>
                        </pic:nvPicPr>
                        <pic:blipFill>
                          <a:blip r:embed="rId2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570539" cy="355536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46BE4194" w14:textId="77777777" w:rsidR="00676E2E" w:rsidRDefault="00676E2E" w:rsidP="00676E2E">
            <w:pPr>
              <w:pStyle w:val="PargrafodaLista"/>
              <w:spacing w:after="0" w:line="240" w:lineRule="auto"/>
              <w:ind w:left="371"/>
              <w:rPr>
                <w:sz w:val="20"/>
                <w:szCs w:val="20"/>
              </w:rPr>
            </w:pPr>
          </w:p>
          <w:p w14:paraId="6A0DB3B4" w14:textId="7654956F" w:rsidR="00676E2E" w:rsidRDefault="00676E2E" w:rsidP="00676E2E">
            <w:pPr>
              <w:pStyle w:val="PargrafodaLista"/>
              <w:numPr>
                <w:ilvl w:val="0"/>
                <w:numId w:val="10"/>
              </w:numPr>
              <w:ind w:left="371"/>
            </w:pPr>
            <w:r>
              <w:t>Clicar na Aba Outros Lançamentos - Situação: IMB034 - Clicar em Confirmar.</w:t>
            </w:r>
          </w:p>
          <w:p w14:paraId="0530CC5F" w14:textId="711CC846" w:rsidR="00676E2E" w:rsidRDefault="00676E2E" w:rsidP="00676E2E">
            <w:pPr>
              <w:ind w:left="360"/>
            </w:pPr>
            <w:r w:rsidRPr="00647DAA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783C2601" wp14:editId="1CE2C5AC">
                  <wp:extent cx="5460348" cy="1891145"/>
                  <wp:effectExtent l="0" t="0" r="7620" b="0"/>
                  <wp:docPr id="2113626553" name="Imagem 1" descr="Interface gráfica do usuário, Texto, Aplicativo, Emai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3626553" name="Imagem 1" descr="Interface gráfica do usuário, Texto, Aplicativo, Email&#10;&#10;Descrição gerada automaticamente"/>
                          <pic:cNvPicPr/>
                        </pic:nvPicPr>
                        <pic:blipFill>
                          <a:blip r:embed="rId2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525488" cy="1913706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3CC0FBF5" w14:textId="3307CDEB" w:rsidR="00676E2E" w:rsidRDefault="00676E2E" w:rsidP="00676E2E">
            <w:pPr>
              <w:pStyle w:val="PargrafodaLista"/>
              <w:numPr>
                <w:ilvl w:val="1"/>
                <w:numId w:val="10"/>
              </w:numPr>
              <w:ind w:left="796" w:hanging="425"/>
              <w:jc w:val="both"/>
            </w:pPr>
            <w:r>
              <w:t>Valor: Valor do Ganho - Clicar em Confirmar.</w:t>
            </w:r>
          </w:p>
          <w:p w14:paraId="320150B3" w14:textId="7781B6B8" w:rsidR="00676E2E" w:rsidRDefault="00676E2E" w:rsidP="00676E2E">
            <w:pPr>
              <w:pStyle w:val="PargrafodaLista"/>
              <w:ind w:left="796"/>
              <w:jc w:val="both"/>
            </w:pPr>
            <w:r w:rsidRPr="003B5EA5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464BACED" wp14:editId="06179E70">
                  <wp:extent cx="5134834" cy="2804850"/>
                  <wp:effectExtent l="0" t="0" r="8890" b="0"/>
                  <wp:docPr id="424908036" name="Imagem 1" descr="Interface gráfica do usuário, Texto, Aplicativo, Emai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4908036" name="Imagem 1" descr="Interface gráfica do usuário, Texto, Aplicativo, Email&#10;&#10;Descrição gerada automaticamente"/>
                          <pic:cNvPicPr/>
                        </pic:nvPicPr>
                        <pic:blipFill>
                          <a:blip r:embed="rId2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179843" cy="2829436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10A4EAB9" w14:textId="77777777" w:rsidR="00676E2E" w:rsidRDefault="00676E2E" w:rsidP="00676E2E">
            <w:pPr>
              <w:pStyle w:val="PargrafodaLista"/>
              <w:numPr>
                <w:ilvl w:val="1"/>
                <w:numId w:val="10"/>
              </w:numPr>
              <w:ind w:left="796" w:hanging="425"/>
              <w:jc w:val="both"/>
            </w:pPr>
            <w:r>
              <w:t>Clicar em incluir</w:t>
            </w:r>
          </w:p>
          <w:p w14:paraId="7AE72BC6" w14:textId="609D86EF" w:rsidR="00676E2E" w:rsidRDefault="00676E2E" w:rsidP="00676E2E">
            <w:pPr>
              <w:pStyle w:val="PargrafodaLista"/>
              <w:ind w:left="796"/>
              <w:jc w:val="both"/>
            </w:pPr>
            <w:r w:rsidRPr="00F97A96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164E7417" wp14:editId="1B803A5D">
                  <wp:extent cx="5134610" cy="2113500"/>
                  <wp:effectExtent l="0" t="0" r="8890" b="1270"/>
                  <wp:docPr id="424593174" name="Imagem 1" descr="Interface gráfica do usuário, Texto, Aplicativo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4593174" name="Imagem 1" descr="Interface gráfica do usuário, Texto, Aplicativo&#10;&#10;Descrição gerada automaticamente"/>
                          <pic:cNvPicPr/>
                        </pic:nvPicPr>
                        <pic:blipFill>
                          <a:blip r:embed="rId2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195845" cy="2138706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6FD8C93E" w14:textId="77777777" w:rsidR="004D26C8" w:rsidRDefault="004D26C8" w:rsidP="00676E2E">
            <w:pPr>
              <w:pStyle w:val="PargrafodaLista"/>
              <w:ind w:left="796"/>
              <w:jc w:val="both"/>
            </w:pPr>
          </w:p>
          <w:p w14:paraId="16653DE8" w14:textId="77777777" w:rsidR="004D26C8" w:rsidRDefault="004D26C8" w:rsidP="00676E2E">
            <w:pPr>
              <w:pStyle w:val="PargrafodaLista"/>
              <w:ind w:left="796"/>
              <w:jc w:val="both"/>
            </w:pPr>
          </w:p>
          <w:p w14:paraId="61C2742B" w14:textId="77777777" w:rsidR="004D26C8" w:rsidRDefault="004D26C8" w:rsidP="00676E2E">
            <w:pPr>
              <w:pStyle w:val="PargrafodaLista"/>
              <w:ind w:left="796"/>
              <w:jc w:val="both"/>
            </w:pPr>
          </w:p>
          <w:p w14:paraId="2C5A2A9E" w14:textId="77777777" w:rsidR="004D26C8" w:rsidRDefault="004D26C8" w:rsidP="00676E2E">
            <w:pPr>
              <w:pStyle w:val="PargrafodaLista"/>
              <w:ind w:left="796"/>
              <w:jc w:val="both"/>
            </w:pPr>
          </w:p>
          <w:p w14:paraId="44E2EB9B" w14:textId="77777777" w:rsidR="00D8572D" w:rsidRDefault="00D8572D" w:rsidP="00676E2E">
            <w:pPr>
              <w:pStyle w:val="PargrafodaLista"/>
              <w:ind w:left="796"/>
              <w:jc w:val="both"/>
            </w:pPr>
          </w:p>
          <w:p w14:paraId="7272AB85" w14:textId="0150F389" w:rsidR="00676E2E" w:rsidRDefault="00676E2E" w:rsidP="00676E2E">
            <w:pPr>
              <w:pStyle w:val="PargrafodaLista"/>
              <w:numPr>
                <w:ilvl w:val="1"/>
                <w:numId w:val="10"/>
              </w:numPr>
              <w:ind w:left="796" w:hanging="425"/>
              <w:jc w:val="both"/>
            </w:pPr>
            <w:r>
              <w:t>Situação: IMB035 – Clicar em confirmar.</w:t>
            </w:r>
          </w:p>
          <w:p w14:paraId="1A6B246C" w14:textId="77777777" w:rsidR="004D73BC" w:rsidRDefault="004D73BC" w:rsidP="004D73BC">
            <w:pPr>
              <w:pStyle w:val="PargrafodaLista"/>
              <w:ind w:left="796"/>
              <w:jc w:val="both"/>
            </w:pPr>
          </w:p>
          <w:p w14:paraId="6726B670" w14:textId="5331D65E" w:rsidR="00676E2E" w:rsidRDefault="00676E2E" w:rsidP="00676E2E">
            <w:pPr>
              <w:pStyle w:val="PargrafodaLista"/>
              <w:ind w:left="796"/>
              <w:jc w:val="both"/>
            </w:pPr>
            <w:r w:rsidRPr="00E53891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39F9B70E" wp14:editId="2A5866BF">
                  <wp:extent cx="5171816" cy="2185275"/>
                  <wp:effectExtent l="0" t="0" r="0" b="5715"/>
                  <wp:docPr id="995370290" name="Imagem 1" descr="Interface gráfica do usuário, Texto, Aplicativo, Email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95370290" name="Imagem 1" descr="Interface gráfica do usuário, Texto, Aplicativo, Email&#10;&#10;Descrição gerada automaticamente"/>
                          <pic:cNvPicPr/>
                        </pic:nvPicPr>
                        <pic:blipFill>
                          <a:blip r:embed="rId2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214122" cy="220315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756EED0C" w14:textId="77777777" w:rsidR="004D73BC" w:rsidRDefault="004D73BC" w:rsidP="00676E2E">
            <w:pPr>
              <w:pStyle w:val="PargrafodaLista"/>
              <w:ind w:left="796"/>
              <w:jc w:val="both"/>
            </w:pPr>
          </w:p>
          <w:p w14:paraId="7B8A9BE0" w14:textId="3B88EB55" w:rsidR="00676E2E" w:rsidRDefault="00676E2E" w:rsidP="00676E2E">
            <w:pPr>
              <w:pStyle w:val="PargrafodaLista"/>
              <w:numPr>
                <w:ilvl w:val="1"/>
                <w:numId w:val="10"/>
              </w:numPr>
              <w:ind w:left="796" w:hanging="425"/>
              <w:jc w:val="both"/>
              <w:rPr>
                <w:rFonts w:cstheme="minorHAnsi"/>
              </w:rPr>
            </w:pPr>
            <w:r w:rsidRPr="00D8572D">
              <w:rPr>
                <w:rFonts w:cstheme="minorHAnsi"/>
              </w:rPr>
              <w:t>Bem Alienado:  4.6.2.</w:t>
            </w:r>
            <w:r w:rsidRPr="00D8572D">
              <w:rPr>
                <w:rFonts w:cstheme="minorHAnsi"/>
                <w:b/>
                <w:bCs/>
                <w:u w:val="single"/>
              </w:rPr>
              <w:t>2</w:t>
            </w:r>
            <w:r w:rsidRPr="00D8572D">
              <w:rPr>
                <w:rFonts w:cstheme="minorHAnsi"/>
                <w:u w:val="single"/>
              </w:rPr>
              <w:t>.</w:t>
            </w:r>
            <w:r w:rsidRPr="00D8572D">
              <w:rPr>
                <w:rFonts w:cstheme="minorHAnsi"/>
                <w:b/>
                <w:bCs/>
                <w:u w:val="single"/>
              </w:rPr>
              <w:t>1</w:t>
            </w:r>
            <w:r w:rsidRPr="00D8572D">
              <w:rPr>
                <w:rFonts w:cstheme="minorHAnsi"/>
                <w:u w:val="single"/>
              </w:rPr>
              <w:t>.</w:t>
            </w:r>
            <w:r w:rsidRPr="00D8572D">
              <w:rPr>
                <w:rFonts w:cstheme="minorHAnsi"/>
                <w:b/>
                <w:bCs/>
                <w:u w:val="single"/>
              </w:rPr>
              <w:t>02</w:t>
            </w:r>
            <w:r w:rsidRPr="00D8572D">
              <w:rPr>
                <w:rFonts w:cstheme="minorHAnsi"/>
              </w:rPr>
              <w:t>.00</w:t>
            </w:r>
            <w:r w:rsidR="00D8572D" w:rsidRPr="00D8572D">
              <w:rPr>
                <w:rFonts w:cstheme="minorHAnsi"/>
              </w:rPr>
              <w:t xml:space="preserve"> - Valor: Valor do ganho – Clicar em Confirmar – Clicar em Registrar</w:t>
            </w:r>
          </w:p>
          <w:p w14:paraId="6769F484" w14:textId="77777777" w:rsidR="004D73BC" w:rsidRDefault="004D73BC" w:rsidP="004D73BC">
            <w:pPr>
              <w:pStyle w:val="PargrafodaLista"/>
              <w:ind w:left="796"/>
              <w:jc w:val="both"/>
              <w:rPr>
                <w:rFonts w:cstheme="minorHAnsi"/>
              </w:rPr>
            </w:pPr>
          </w:p>
          <w:p w14:paraId="43736A8E" w14:textId="10D7815B" w:rsidR="00FB50F4" w:rsidRPr="00451C5C" w:rsidRDefault="00D8572D" w:rsidP="00D8572D">
            <w:pPr>
              <w:pStyle w:val="PargrafodaLista"/>
              <w:ind w:left="796"/>
              <w:jc w:val="both"/>
              <w:rPr>
                <w:b/>
              </w:rPr>
            </w:pPr>
            <w:r w:rsidRPr="00773831">
              <w:rPr>
                <w:noProof/>
                <w:sz w:val="20"/>
                <w:szCs w:val="20"/>
                <w:bdr w:val="thinThickSmallGap" w:sz="24" w:space="0" w:color="auto" w:frame="1"/>
              </w:rPr>
              <w:drawing>
                <wp:inline distT="0" distB="0" distL="0" distR="0" wp14:anchorId="621F4C31" wp14:editId="16919CC6">
                  <wp:extent cx="5195019" cy="2606040"/>
                  <wp:effectExtent l="0" t="0" r="5715" b="3810"/>
                  <wp:docPr id="1365485712" name="Imagem 1" descr="Tela de computador com texto preto sobre fundo branco&#10;&#10;Descrição gerada automa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65485712" name="Imagem 1" descr="Tela de computador com texto preto sobre fundo branco&#10;&#10;Descrição gerada automaticamente"/>
                          <pic:cNvPicPr/>
                        </pic:nvPicPr>
                        <pic:blipFill>
                          <a:blip r:embed="rId3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244298" cy="26307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FB50F4" w:rsidRPr="0050261A" w14:paraId="68D828C5" w14:textId="77777777" w:rsidTr="00602244">
        <w:tc>
          <w:tcPr>
            <w:tcW w:w="9214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022FBADD" w14:textId="40BDFCE2" w:rsidR="00FB50F4" w:rsidRDefault="00D8572D" w:rsidP="00451C5C">
            <w:pPr>
              <w:rPr>
                <w:b/>
              </w:rPr>
            </w:pPr>
            <w:r>
              <w:rPr>
                <w:b/>
              </w:rPr>
              <w:lastRenderedPageBreak/>
              <w:t xml:space="preserve">OBSERVAÇÕES: </w:t>
            </w:r>
          </w:p>
          <w:p w14:paraId="60696290" w14:textId="77777777" w:rsidR="00D8572D" w:rsidRDefault="00D8572D" w:rsidP="00451C5C">
            <w:pPr>
              <w:rPr>
                <w:b/>
                <w:color w:val="FF0000"/>
              </w:rPr>
            </w:pPr>
            <w:r w:rsidRPr="00D8572D">
              <w:rPr>
                <w:b/>
                <w:color w:val="FF0000"/>
              </w:rPr>
              <w:t>SEM GANHO OU PERDA</w:t>
            </w:r>
          </w:p>
          <w:p w14:paraId="1D15CFF8" w14:textId="45F70F0B" w:rsidR="00D8572D" w:rsidRDefault="00D8572D" w:rsidP="00451C5C">
            <w:pPr>
              <w:rPr>
                <w:b/>
              </w:rPr>
            </w:pPr>
            <w:r w:rsidRPr="00D8572D">
              <w:rPr>
                <w:b/>
                <w:noProof/>
              </w:rPr>
              <w:drawing>
                <wp:inline distT="0" distB="0" distL="0" distR="0" wp14:anchorId="658B3788" wp14:editId="19ED3C2E">
                  <wp:extent cx="5818909" cy="1070905"/>
                  <wp:effectExtent l="0" t="0" r="0" b="0"/>
                  <wp:docPr id="223901765" name="Imagem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3901765" name=""/>
                          <pic:cNvPicPr/>
                        </pic:nvPicPr>
                        <pic:blipFill>
                          <a:blip r:embed="rId3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833649" cy="1073618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59EBCB70" w14:textId="77777777" w:rsidR="006D6E39" w:rsidRDefault="006D6E39" w:rsidP="005E784C">
      <w:pPr>
        <w:spacing w:after="0"/>
        <w:rPr>
          <w:rFonts w:ascii="Arial" w:hAnsi="Arial" w:cs="Arial"/>
        </w:rPr>
      </w:pPr>
    </w:p>
    <w:tbl>
      <w:tblPr>
        <w:tblW w:w="9452" w:type="dxa"/>
        <w:tblInd w:w="23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452"/>
      </w:tblGrid>
      <w:tr w:rsidR="00CD77F3" w:rsidRPr="003A2EBD" w14:paraId="7796A8C5" w14:textId="77777777" w:rsidTr="00957D2C">
        <w:tc>
          <w:tcPr>
            <w:tcW w:w="945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</w:tcPr>
          <w:p w14:paraId="25207A17" w14:textId="77777777" w:rsidR="00CD77F3" w:rsidRPr="003A2EBD" w:rsidRDefault="00CD77F3" w:rsidP="006155DD">
            <w:pPr>
              <w:spacing w:before="120"/>
              <w:ind w:left="357"/>
              <w:rPr>
                <w:rFonts w:cs="Arial"/>
                <w:b/>
              </w:rPr>
            </w:pPr>
            <w:bookmarkStart w:id="2" w:name="_Hlk161215886"/>
            <w:r w:rsidRPr="003A2EBD">
              <w:rPr>
                <w:rFonts w:cs="Arial"/>
                <w:b/>
              </w:rPr>
              <w:lastRenderedPageBreak/>
              <w:t>LEGISLAÇÃO DE REFERÊNCIA</w:t>
            </w:r>
          </w:p>
          <w:p w14:paraId="29193574" w14:textId="4006980F" w:rsidR="00CA70CF" w:rsidRPr="00CA70CF" w:rsidRDefault="00000000">
            <w:pPr>
              <w:numPr>
                <w:ilvl w:val="0"/>
                <w:numId w:val="1"/>
              </w:numPr>
              <w:spacing w:before="120" w:after="120" w:line="240" w:lineRule="auto"/>
              <w:rPr>
                <w:rFonts w:cs="Arial"/>
                <w:color w:val="000000" w:themeColor="text1"/>
              </w:rPr>
            </w:pPr>
            <w:hyperlink r:id="rId32" w:history="1">
              <w:r w:rsidR="00CA70CF" w:rsidRPr="00CA70CF">
                <w:rPr>
                  <w:color w:val="000000" w:themeColor="text1"/>
                </w:rPr>
                <w:t>LEI No 4.320, DE 17 DE MARÇO DE 1964</w:t>
              </w:r>
            </w:hyperlink>
          </w:p>
          <w:p w14:paraId="320CE89C" w14:textId="0BCBEB94" w:rsidR="00DE1F93" w:rsidRDefault="00950563">
            <w:pPr>
              <w:numPr>
                <w:ilvl w:val="0"/>
                <w:numId w:val="1"/>
              </w:numPr>
              <w:spacing w:before="120" w:after="120" w:line="240" w:lineRule="auto"/>
              <w:rPr>
                <w:rFonts w:cs="Arial"/>
                <w:color w:val="000000" w:themeColor="text1"/>
              </w:rPr>
            </w:pPr>
            <w:r w:rsidRPr="00950563">
              <w:rPr>
                <w:rFonts w:cs="Arial"/>
                <w:color w:val="000000" w:themeColor="text1"/>
              </w:rPr>
              <w:t>Ma</w:t>
            </w:r>
            <w:r w:rsidR="006A0271">
              <w:rPr>
                <w:rFonts w:cs="Arial"/>
                <w:color w:val="000000" w:themeColor="text1"/>
              </w:rPr>
              <w:t>crofunção 020344 – Bens Imóveis (STN)</w:t>
            </w:r>
            <w:r w:rsidR="0056634C" w:rsidRPr="00950563">
              <w:rPr>
                <w:rFonts w:cs="Arial"/>
                <w:color w:val="000000" w:themeColor="text1"/>
              </w:rPr>
              <w:t xml:space="preserve"> </w:t>
            </w:r>
          </w:p>
          <w:p w14:paraId="4006146C" w14:textId="444A4D39" w:rsidR="00CA70CF" w:rsidRPr="00950563" w:rsidRDefault="00CA70CF">
            <w:pPr>
              <w:numPr>
                <w:ilvl w:val="0"/>
                <w:numId w:val="1"/>
              </w:numPr>
              <w:spacing w:before="120" w:after="120" w:line="240" w:lineRule="auto"/>
              <w:rPr>
                <w:rFonts w:cs="Arial"/>
                <w:color w:val="000000" w:themeColor="text1"/>
              </w:rPr>
            </w:pPr>
            <w:r>
              <w:t>NORMA BRASILEIRA DE CONTABILIDADE, NBC TSP 06, DE 22 DE SETEMBRO DE 2017</w:t>
            </w:r>
          </w:p>
          <w:p w14:paraId="1B72A5A7" w14:textId="30B54679" w:rsidR="00CD77F3" w:rsidRPr="003A2EBD" w:rsidRDefault="00DE1F93">
            <w:pPr>
              <w:numPr>
                <w:ilvl w:val="0"/>
                <w:numId w:val="1"/>
              </w:numPr>
              <w:spacing w:before="120" w:after="120" w:line="240" w:lineRule="auto"/>
              <w:rPr>
                <w:rFonts w:cs="Arial"/>
              </w:rPr>
            </w:pPr>
            <w:r w:rsidRPr="007B2AAD">
              <w:rPr>
                <w:rFonts w:cs="Arial"/>
                <w:color w:val="000000" w:themeColor="text1"/>
              </w:rPr>
              <w:t>Manual de Contabilidade Aplicada ao Setor Público – MCASP - Dezembro 2023</w:t>
            </w:r>
          </w:p>
        </w:tc>
      </w:tr>
      <w:bookmarkEnd w:id="2"/>
    </w:tbl>
    <w:p w14:paraId="70DF9E56" w14:textId="77777777" w:rsidR="00CD77F3" w:rsidRDefault="00CD77F3" w:rsidP="005E784C">
      <w:pPr>
        <w:spacing w:after="0"/>
        <w:rPr>
          <w:rFonts w:ascii="Arial" w:hAnsi="Arial" w:cs="Arial"/>
        </w:rPr>
      </w:pPr>
    </w:p>
    <w:tbl>
      <w:tblPr>
        <w:tblW w:w="9452" w:type="dxa"/>
        <w:tblInd w:w="23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404"/>
        <w:gridCol w:w="6271"/>
        <w:gridCol w:w="1777"/>
      </w:tblGrid>
      <w:tr w:rsidR="00CD77F3" w:rsidRPr="003A2EBD" w14:paraId="6AC44CED" w14:textId="77777777" w:rsidTr="00957D2C">
        <w:tc>
          <w:tcPr>
            <w:tcW w:w="1404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pct10" w:color="auto" w:fill="auto"/>
            <w:vAlign w:val="center"/>
          </w:tcPr>
          <w:p w14:paraId="5E5FF838" w14:textId="77777777" w:rsidR="00CD77F3" w:rsidRPr="003A2EBD" w:rsidRDefault="00CD77F3" w:rsidP="006155DD">
            <w:pPr>
              <w:spacing w:before="60" w:after="60"/>
              <w:jc w:val="center"/>
              <w:rPr>
                <w:rFonts w:cs="Arial"/>
                <w:b/>
              </w:rPr>
            </w:pPr>
            <w:r w:rsidRPr="003A2EBD">
              <w:rPr>
                <w:rFonts w:cs="Arial"/>
                <w:b/>
              </w:rPr>
              <w:t>REVISÃO</w:t>
            </w:r>
          </w:p>
        </w:tc>
        <w:tc>
          <w:tcPr>
            <w:tcW w:w="6271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pct10" w:color="auto" w:fill="auto"/>
            <w:vAlign w:val="center"/>
          </w:tcPr>
          <w:p w14:paraId="4623C107" w14:textId="77777777" w:rsidR="00CD77F3" w:rsidRPr="003A2EBD" w:rsidRDefault="00CD77F3" w:rsidP="006155DD">
            <w:pPr>
              <w:spacing w:before="60" w:after="60"/>
              <w:jc w:val="center"/>
              <w:rPr>
                <w:rFonts w:cs="Arial"/>
                <w:b/>
              </w:rPr>
            </w:pPr>
            <w:r w:rsidRPr="003A2EBD">
              <w:rPr>
                <w:rFonts w:cs="Arial"/>
                <w:b/>
              </w:rPr>
              <w:t>DESCRIÇÃO DAS ALTERAÇÕES</w:t>
            </w:r>
          </w:p>
        </w:tc>
        <w:tc>
          <w:tcPr>
            <w:tcW w:w="1777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pct10" w:color="auto" w:fill="auto"/>
            <w:vAlign w:val="center"/>
          </w:tcPr>
          <w:p w14:paraId="686A201D" w14:textId="77777777" w:rsidR="00CD77F3" w:rsidRPr="003A2EBD" w:rsidRDefault="00CD77F3" w:rsidP="006155DD">
            <w:pPr>
              <w:spacing w:before="60" w:after="60"/>
              <w:jc w:val="center"/>
              <w:rPr>
                <w:rFonts w:cs="Arial"/>
                <w:b/>
              </w:rPr>
            </w:pPr>
            <w:r w:rsidRPr="003A2EBD">
              <w:rPr>
                <w:rFonts w:cs="Arial"/>
                <w:b/>
              </w:rPr>
              <w:t>DATA</w:t>
            </w:r>
          </w:p>
        </w:tc>
      </w:tr>
      <w:tr w:rsidR="00CD77F3" w:rsidRPr="003A2EBD" w14:paraId="185D7564" w14:textId="77777777" w:rsidTr="00957D2C">
        <w:tc>
          <w:tcPr>
            <w:tcW w:w="1404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vAlign w:val="center"/>
          </w:tcPr>
          <w:p w14:paraId="552E05E9" w14:textId="77777777" w:rsidR="00CD77F3" w:rsidRPr="007E60E5" w:rsidRDefault="00CD77F3" w:rsidP="006155DD">
            <w:pPr>
              <w:spacing w:before="60" w:after="60"/>
              <w:jc w:val="center"/>
              <w:rPr>
                <w:rFonts w:cs="Arial"/>
              </w:rPr>
            </w:pPr>
            <w:r w:rsidRPr="007E60E5">
              <w:rPr>
                <w:rFonts w:cs="Arial"/>
              </w:rPr>
              <w:t xml:space="preserve">00 </w:t>
            </w:r>
          </w:p>
        </w:tc>
        <w:tc>
          <w:tcPr>
            <w:tcW w:w="6271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vAlign w:val="center"/>
          </w:tcPr>
          <w:p w14:paraId="395DAE0E" w14:textId="77777777" w:rsidR="00CD77F3" w:rsidRPr="007E60E5" w:rsidRDefault="00CD77F3" w:rsidP="006155DD">
            <w:pPr>
              <w:spacing w:before="60" w:after="60"/>
              <w:jc w:val="center"/>
              <w:rPr>
                <w:rFonts w:cs="Arial"/>
              </w:rPr>
            </w:pPr>
            <w:r w:rsidRPr="007E60E5">
              <w:rPr>
                <w:rFonts w:cs="Arial"/>
              </w:rPr>
              <w:t>Versão Inicial</w:t>
            </w:r>
          </w:p>
        </w:tc>
        <w:tc>
          <w:tcPr>
            <w:tcW w:w="1777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vAlign w:val="center"/>
          </w:tcPr>
          <w:p w14:paraId="5A27F06F" w14:textId="11AC2C47" w:rsidR="00CD77F3" w:rsidRPr="007E60E5" w:rsidRDefault="00452EC3" w:rsidP="006155DD">
            <w:pPr>
              <w:spacing w:before="60" w:after="60"/>
              <w:jc w:val="center"/>
              <w:rPr>
                <w:rFonts w:cs="Arial"/>
              </w:rPr>
            </w:pPr>
            <w:r w:rsidRPr="007E60E5">
              <w:rPr>
                <w:rFonts w:cs="Arial"/>
              </w:rPr>
              <w:t>06</w:t>
            </w:r>
            <w:r w:rsidR="00FF7369" w:rsidRPr="007E60E5">
              <w:rPr>
                <w:rFonts w:cs="Arial"/>
              </w:rPr>
              <w:t>-0</w:t>
            </w:r>
            <w:r w:rsidRPr="007E60E5">
              <w:rPr>
                <w:rFonts w:cs="Arial"/>
              </w:rPr>
              <w:t>3</w:t>
            </w:r>
            <w:r w:rsidR="00CD77F3" w:rsidRPr="007E60E5">
              <w:rPr>
                <w:rFonts w:cs="Arial"/>
              </w:rPr>
              <w:t>-202</w:t>
            </w:r>
            <w:r w:rsidRPr="007E60E5">
              <w:rPr>
                <w:rFonts w:cs="Arial"/>
              </w:rPr>
              <w:t>4</w:t>
            </w:r>
          </w:p>
        </w:tc>
      </w:tr>
    </w:tbl>
    <w:p w14:paraId="144A5D23" w14:textId="77777777" w:rsidR="00FF7369" w:rsidRDefault="00FF7369" w:rsidP="00CD77F3">
      <w:pPr>
        <w:tabs>
          <w:tab w:val="left" w:pos="0"/>
        </w:tabs>
        <w:ind w:left="-426" w:right="261"/>
        <w:jc w:val="center"/>
        <w:rPr>
          <w:b/>
        </w:rPr>
      </w:pPr>
    </w:p>
    <w:tbl>
      <w:tblPr>
        <w:tblW w:w="9452" w:type="dxa"/>
        <w:tblInd w:w="23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680"/>
        <w:gridCol w:w="4772"/>
      </w:tblGrid>
      <w:tr w:rsidR="007E60E5" w:rsidRPr="003A2EBD" w14:paraId="1AF2070B" w14:textId="77777777" w:rsidTr="00957D2C">
        <w:tc>
          <w:tcPr>
            <w:tcW w:w="4680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clear" w:color="FFFFFF" w:fill="FFFFFF"/>
          </w:tcPr>
          <w:p w14:paraId="44FABA63" w14:textId="222F93F3" w:rsidR="007E60E5" w:rsidRPr="003A2EBD" w:rsidRDefault="007E60E5" w:rsidP="00B540F3">
            <w:pPr>
              <w:spacing w:after="0"/>
              <w:rPr>
                <w:rFonts w:cs="Arial"/>
              </w:rPr>
            </w:pPr>
            <w:r w:rsidRPr="003A2EBD">
              <w:rPr>
                <w:rFonts w:cs="Arial"/>
                <w:b/>
              </w:rPr>
              <w:t xml:space="preserve">Elaborado </w:t>
            </w:r>
            <w:r>
              <w:rPr>
                <w:rFonts w:cs="Arial"/>
                <w:b/>
              </w:rPr>
              <w:t>por:</w:t>
            </w:r>
            <w:r w:rsidR="000956C8">
              <w:rPr>
                <w:rFonts w:cs="Arial"/>
                <w:b/>
              </w:rPr>
              <w:t xml:space="preserve"> </w:t>
            </w:r>
            <w:r w:rsidR="000956C8" w:rsidRPr="000956C8">
              <w:rPr>
                <w:rFonts w:cs="Arial"/>
                <w:bCs/>
              </w:rPr>
              <w:t>Setorial Contábil e</w:t>
            </w:r>
            <w:r>
              <w:rPr>
                <w:rFonts w:cs="Arial"/>
                <w:b/>
              </w:rPr>
              <w:t xml:space="preserve"> </w:t>
            </w:r>
            <w:r w:rsidR="000F3143">
              <w:rPr>
                <w:rFonts w:cs="Arial"/>
              </w:rPr>
              <w:t xml:space="preserve">Helinio Pereira Lopes </w:t>
            </w:r>
          </w:p>
        </w:tc>
        <w:tc>
          <w:tcPr>
            <w:tcW w:w="4772" w:type="dxa"/>
            <w:tcBorders>
              <w:top w:val="threeDEmboss" w:sz="6" w:space="0" w:color="auto"/>
              <w:left w:val="threeDEmboss" w:sz="6" w:space="0" w:color="auto"/>
              <w:bottom w:val="threeDEmboss" w:sz="6" w:space="0" w:color="auto"/>
              <w:right w:val="threeDEmboss" w:sz="6" w:space="0" w:color="auto"/>
            </w:tcBorders>
            <w:shd w:val="clear" w:color="FFFFFF" w:fill="FFFFFF"/>
          </w:tcPr>
          <w:p w14:paraId="61CD458C" w14:textId="44DFBD7C" w:rsidR="007E60E5" w:rsidRPr="005B5F74" w:rsidRDefault="007E60E5" w:rsidP="005B5F74">
            <w:pPr>
              <w:spacing w:after="0"/>
              <w:rPr>
                <w:color w:val="000000" w:themeColor="text1"/>
              </w:rPr>
            </w:pPr>
            <w:r w:rsidRPr="003A2EBD">
              <w:rPr>
                <w:rFonts w:cs="Arial"/>
                <w:b/>
              </w:rPr>
              <w:t xml:space="preserve">Validado </w:t>
            </w:r>
            <w:r>
              <w:rPr>
                <w:rFonts w:cs="Arial"/>
                <w:b/>
              </w:rPr>
              <w:t xml:space="preserve">por: </w:t>
            </w:r>
            <w:r w:rsidR="000F3143" w:rsidRPr="000F3143">
              <w:rPr>
                <w:rFonts w:cs="Arial"/>
                <w:bCs/>
              </w:rPr>
              <w:t>Kellen Gomes de Souza Almeida Padrones</w:t>
            </w:r>
          </w:p>
        </w:tc>
      </w:tr>
    </w:tbl>
    <w:p w14:paraId="3E1ADCF3" w14:textId="77777777" w:rsidR="007E60E5" w:rsidRDefault="007E60E5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1AC516C5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2EF125FF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0C999AB1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7A1B5AC2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6DA2A8FE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10DB93E6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02BC14D9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1B09AE1D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29E2251E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7349ED27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278F0C21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2E8DFFC4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5F064169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6F98112D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6FFEA2C7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2027ACE3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4AC57012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48F5F31F" w14:textId="77777777" w:rsidR="004D26C8" w:rsidRDefault="004D26C8" w:rsidP="00CD77F3">
      <w:pPr>
        <w:tabs>
          <w:tab w:val="left" w:pos="0"/>
        </w:tabs>
        <w:ind w:left="-426" w:right="261"/>
        <w:jc w:val="center"/>
        <w:rPr>
          <w:b/>
        </w:rPr>
      </w:pPr>
    </w:p>
    <w:tbl>
      <w:tblPr>
        <w:tblW w:w="9214" w:type="dxa"/>
        <w:tblInd w:w="108" w:type="dxa"/>
        <w:tblBorders>
          <w:top w:val="threeDEmboss" w:sz="6" w:space="0" w:color="auto"/>
          <w:left w:val="threeDEmboss" w:sz="6" w:space="0" w:color="auto"/>
          <w:bottom w:val="threeDEmboss" w:sz="6" w:space="0" w:color="auto"/>
          <w:right w:val="threeDEmboss" w:sz="6" w:space="0" w:color="auto"/>
          <w:insideH w:val="threeDEmboss" w:sz="6" w:space="0" w:color="auto"/>
          <w:insideV w:val="threeDEmboss" w:sz="6" w:space="0" w:color="auto"/>
        </w:tblBorders>
        <w:tblLayout w:type="fixed"/>
        <w:tblLook w:val="04A0" w:firstRow="1" w:lastRow="0" w:firstColumn="1" w:lastColumn="0" w:noHBand="0" w:noVBand="1"/>
      </w:tblPr>
      <w:tblGrid>
        <w:gridCol w:w="1712"/>
        <w:gridCol w:w="7502"/>
      </w:tblGrid>
      <w:tr w:rsidR="00F87D00" w:rsidRPr="003A2EBD" w14:paraId="0659DEEC" w14:textId="77777777" w:rsidTr="007E60E5">
        <w:trPr>
          <w:trHeight w:val="570"/>
        </w:trPr>
        <w:tc>
          <w:tcPr>
            <w:tcW w:w="1712" w:type="dxa"/>
            <w:shd w:val="clear" w:color="auto" w:fill="D9D9D9"/>
            <w:vAlign w:val="center"/>
          </w:tcPr>
          <w:p w14:paraId="47DA9EE1" w14:textId="4949FFFA" w:rsidR="00F87D00" w:rsidRPr="003A2EBD" w:rsidRDefault="00FF7369" w:rsidP="004922AF">
            <w:pPr>
              <w:spacing w:before="120" w:after="120"/>
              <w:jc w:val="center"/>
              <w:rPr>
                <w:rFonts w:cs="Arial"/>
                <w:b/>
                <w:sz w:val="28"/>
                <w:szCs w:val="28"/>
              </w:rPr>
            </w:pPr>
            <w:r>
              <w:rPr>
                <w:b/>
              </w:rPr>
              <w:br w:type="page"/>
            </w:r>
            <w:r w:rsidR="00396C18" w:rsidRPr="007E60E5">
              <w:rPr>
                <w:rFonts w:cs="Arial"/>
                <w:b/>
                <w:sz w:val="28"/>
                <w:szCs w:val="28"/>
              </w:rPr>
              <w:t xml:space="preserve">POP </w:t>
            </w:r>
            <w:r w:rsidR="00396C18" w:rsidRPr="007E60E5">
              <w:rPr>
                <w:rFonts w:cs="Arial"/>
                <w:b/>
                <w:szCs w:val="24"/>
              </w:rPr>
              <w:t>CGCAV/SECOP 01/2024</w:t>
            </w:r>
          </w:p>
        </w:tc>
        <w:tc>
          <w:tcPr>
            <w:tcW w:w="7502" w:type="dxa"/>
            <w:vMerge w:val="restart"/>
            <w:shd w:val="clear" w:color="auto" w:fill="F2F2F2"/>
            <w:vAlign w:val="center"/>
          </w:tcPr>
          <w:p w14:paraId="6CA6113B" w14:textId="77777777" w:rsidR="00F87D00" w:rsidRDefault="00F87D00" w:rsidP="004922AF">
            <w:pPr>
              <w:pStyle w:val="Ttulo1"/>
              <w:spacing w:before="0"/>
              <w:jc w:val="center"/>
              <w:rPr>
                <w:color w:val="auto"/>
              </w:rPr>
            </w:pPr>
            <w:r>
              <w:rPr>
                <w:color w:val="auto"/>
              </w:rPr>
              <w:t>Perguntas e</w:t>
            </w:r>
            <w:r w:rsidRPr="003A2EBD">
              <w:rPr>
                <w:color w:val="auto"/>
              </w:rPr>
              <w:t xml:space="preserve"> Respostas</w:t>
            </w:r>
          </w:p>
          <w:p w14:paraId="59332C3F" w14:textId="215B7E6E" w:rsidR="00F87D00" w:rsidRPr="009878AD" w:rsidRDefault="00763ADE" w:rsidP="00670D71">
            <w:pPr>
              <w:spacing w:line="240" w:lineRule="auto"/>
              <w:jc w:val="center"/>
              <w:rPr>
                <w:b/>
                <w:bCs/>
                <w:sz w:val="40"/>
                <w:szCs w:val="40"/>
              </w:rPr>
            </w:pPr>
            <w:r w:rsidRPr="004D73BC">
              <w:rPr>
                <w:color w:val="000000" w:themeColor="text1"/>
                <w:sz w:val="40"/>
                <w:szCs w:val="40"/>
              </w:rPr>
              <w:t>VPA Bruta a Regularizar - Apuração de Ganho ou Perda na Alienação - SPU</w:t>
            </w:r>
          </w:p>
        </w:tc>
      </w:tr>
      <w:tr w:rsidR="00F87D00" w:rsidRPr="003A2EBD" w14:paraId="6FDD323B" w14:textId="77777777" w:rsidTr="007E60E5">
        <w:trPr>
          <w:trHeight w:val="319"/>
        </w:trPr>
        <w:tc>
          <w:tcPr>
            <w:tcW w:w="1712" w:type="dxa"/>
            <w:shd w:val="clear" w:color="auto" w:fill="F2F2F2"/>
            <w:vAlign w:val="center"/>
          </w:tcPr>
          <w:p w14:paraId="5596855A" w14:textId="77777777" w:rsidR="00F87D00" w:rsidRPr="003A2EBD" w:rsidRDefault="00F87D00" w:rsidP="004922AF">
            <w:pPr>
              <w:spacing w:before="120" w:after="120"/>
              <w:jc w:val="center"/>
              <w:rPr>
                <w:rFonts w:cs="Arial"/>
                <w:b/>
              </w:rPr>
            </w:pPr>
            <w:r w:rsidRPr="003A2EBD">
              <w:rPr>
                <w:rFonts w:cs="Arial"/>
                <w:b/>
                <w:sz w:val="22"/>
              </w:rPr>
              <w:t>Versão 1.00</w:t>
            </w:r>
          </w:p>
        </w:tc>
        <w:tc>
          <w:tcPr>
            <w:tcW w:w="7502" w:type="dxa"/>
            <w:vMerge/>
            <w:shd w:val="clear" w:color="auto" w:fill="F2F2F2"/>
            <w:vAlign w:val="center"/>
          </w:tcPr>
          <w:p w14:paraId="637805D2" w14:textId="77777777" w:rsidR="00F87D00" w:rsidRPr="003A2EBD" w:rsidRDefault="00F87D00" w:rsidP="004922AF">
            <w:pPr>
              <w:spacing w:before="120" w:after="120"/>
              <w:jc w:val="center"/>
              <w:rPr>
                <w:rFonts w:cs="Arial"/>
                <w:b/>
                <w:sz w:val="28"/>
                <w:szCs w:val="28"/>
              </w:rPr>
            </w:pPr>
          </w:p>
        </w:tc>
      </w:tr>
    </w:tbl>
    <w:p w14:paraId="21DB54D6" w14:textId="77777777" w:rsidR="0063580D" w:rsidRDefault="0063580D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2930DD5F" w14:textId="77777777" w:rsidR="000B163A" w:rsidRPr="003A2EBD" w:rsidRDefault="000B163A" w:rsidP="00CD77F3">
      <w:pPr>
        <w:tabs>
          <w:tab w:val="left" w:pos="0"/>
        </w:tabs>
        <w:ind w:left="-426" w:right="261"/>
        <w:jc w:val="center"/>
        <w:rPr>
          <w:b/>
        </w:rPr>
      </w:pPr>
    </w:p>
    <w:p w14:paraId="0B338085" w14:textId="56E475C9" w:rsidR="007E60E5" w:rsidRPr="007B2AAD" w:rsidRDefault="00391B8F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>
        <w:rPr>
          <w:b/>
          <w:color w:val="000000" w:themeColor="text1"/>
          <w:sz w:val="24"/>
          <w:szCs w:val="24"/>
        </w:rPr>
        <w:t>Qual conta contábil deverá ser consultada no comando &gt;conrazao (Siafi tela preta) para analisar se existe algum valor a regularizar referente a ganho ou perda na alienação de um imóvel?</w:t>
      </w:r>
    </w:p>
    <w:p w14:paraId="51D62371" w14:textId="41D2CEA0" w:rsidR="007E60E5" w:rsidRPr="007B2AAD" w:rsidRDefault="007E60E5" w:rsidP="007E60E5">
      <w:pPr>
        <w:ind w:firstLine="360"/>
        <w:rPr>
          <w:i/>
          <w:color w:val="000000" w:themeColor="text1"/>
          <w:szCs w:val="24"/>
        </w:rPr>
      </w:pPr>
      <w:r w:rsidRPr="007B2AAD">
        <w:rPr>
          <w:i/>
          <w:color w:val="000000" w:themeColor="text1"/>
          <w:szCs w:val="24"/>
        </w:rPr>
        <w:t>RESPOSTA:</w:t>
      </w:r>
      <w:r w:rsidRPr="007B2AAD">
        <w:rPr>
          <w:color w:val="000000" w:themeColor="text1"/>
        </w:rPr>
        <w:t xml:space="preserve"> </w:t>
      </w:r>
      <w:r w:rsidR="0005096C">
        <w:rPr>
          <w:color w:val="000000" w:themeColor="text1"/>
        </w:rPr>
        <w:t>A co</w:t>
      </w:r>
      <w:r w:rsidR="00391B8F">
        <w:rPr>
          <w:color w:val="000000" w:themeColor="text1"/>
        </w:rPr>
        <w:t>nta contábil a ser verificada é a 491110106</w:t>
      </w:r>
      <w:r w:rsidRPr="007B2AAD">
        <w:rPr>
          <w:i/>
          <w:color w:val="000000" w:themeColor="text1"/>
          <w:szCs w:val="24"/>
        </w:rPr>
        <w:t>.</w:t>
      </w:r>
    </w:p>
    <w:p w14:paraId="1F1A7793" w14:textId="1FCAA811" w:rsidR="007E60E5" w:rsidRPr="007B2AAD" w:rsidRDefault="003A2086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>
        <w:rPr>
          <w:b/>
          <w:color w:val="000000" w:themeColor="text1"/>
          <w:sz w:val="24"/>
          <w:szCs w:val="24"/>
        </w:rPr>
        <w:t xml:space="preserve">Em qual sistema é feita a </w:t>
      </w:r>
      <w:r w:rsidR="00391B8F">
        <w:rPr>
          <w:b/>
          <w:color w:val="000000" w:themeColor="text1"/>
          <w:sz w:val="24"/>
          <w:szCs w:val="24"/>
        </w:rPr>
        <w:t>regularização de um ganho ou perda na alienação de um imóvel</w:t>
      </w:r>
      <w:r>
        <w:rPr>
          <w:b/>
          <w:color w:val="000000" w:themeColor="text1"/>
          <w:sz w:val="24"/>
          <w:szCs w:val="24"/>
        </w:rPr>
        <w:t>?</w:t>
      </w:r>
    </w:p>
    <w:p w14:paraId="556A0DDB" w14:textId="7617DFB9" w:rsidR="007E60E5" w:rsidRDefault="007E60E5" w:rsidP="007E60E5">
      <w:pPr>
        <w:ind w:firstLine="360"/>
        <w:rPr>
          <w:i/>
          <w:color w:val="000000" w:themeColor="text1"/>
          <w:szCs w:val="24"/>
        </w:rPr>
      </w:pPr>
      <w:r w:rsidRPr="007B2AAD">
        <w:rPr>
          <w:i/>
          <w:color w:val="000000" w:themeColor="text1"/>
          <w:szCs w:val="24"/>
        </w:rPr>
        <w:t xml:space="preserve">RESPOSTA: </w:t>
      </w:r>
      <w:r w:rsidR="003A2086">
        <w:rPr>
          <w:i/>
          <w:color w:val="000000" w:themeColor="text1"/>
          <w:szCs w:val="24"/>
        </w:rPr>
        <w:t>No Sistema S</w:t>
      </w:r>
      <w:r w:rsidR="00391B8F">
        <w:rPr>
          <w:i/>
          <w:color w:val="000000" w:themeColor="text1"/>
          <w:szCs w:val="24"/>
        </w:rPr>
        <w:t>IAFIWeb.</w:t>
      </w:r>
      <w:r w:rsidR="005B5F74">
        <w:rPr>
          <w:i/>
          <w:color w:val="000000" w:themeColor="text1"/>
          <w:szCs w:val="24"/>
        </w:rPr>
        <w:t>.</w:t>
      </w:r>
    </w:p>
    <w:p w14:paraId="60A26106" w14:textId="37E47B0D" w:rsidR="007E60E5" w:rsidRPr="007B2AAD" w:rsidRDefault="007E60E5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 w:rsidRPr="007B2AAD">
        <w:rPr>
          <w:b/>
          <w:color w:val="000000" w:themeColor="text1"/>
          <w:sz w:val="24"/>
          <w:szCs w:val="24"/>
        </w:rPr>
        <w:t>Q</w:t>
      </w:r>
      <w:r w:rsidR="003A2086">
        <w:rPr>
          <w:b/>
          <w:color w:val="000000" w:themeColor="text1"/>
          <w:sz w:val="24"/>
          <w:szCs w:val="24"/>
        </w:rPr>
        <w:t xml:space="preserve">ual tipo de documento hábil deverá ser incluído do SiafiWeb para se fazer o registro da </w:t>
      </w:r>
      <w:r w:rsidR="00391B8F">
        <w:rPr>
          <w:b/>
          <w:color w:val="000000" w:themeColor="text1"/>
          <w:sz w:val="24"/>
          <w:szCs w:val="24"/>
        </w:rPr>
        <w:t xml:space="preserve">regularização de uma </w:t>
      </w:r>
      <w:r w:rsidR="00331CFE">
        <w:rPr>
          <w:b/>
          <w:color w:val="000000" w:themeColor="text1"/>
          <w:sz w:val="24"/>
          <w:szCs w:val="24"/>
        </w:rPr>
        <w:t>PERDA</w:t>
      </w:r>
      <w:r w:rsidR="00391B8F">
        <w:rPr>
          <w:b/>
          <w:color w:val="000000" w:themeColor="text1"/>
          <w:sz w:val="24"/>
          <w:szCs w:val="24"/>
        </w:rPr>
        <w:t xml:space="preserve"> na alienação de um imóvel? </w:t>
      </w:r>
      <w:r w:rsidR="003A2086">
        <w:rPr>
          <w:b/>
          <w:color w:val="000000" w:themeColor="text1"/>
          <w:sz w:val="24"/>
          <w:szCs w:val="24"/>
        </w:rPr>
        <w:t xml:space="preserve">E </w:t>
      </w:r>
      <w:r w:rsidR="00331CFE">
        <w:rPr>
          <w:b/>
          <w:color w:val="000000" w:themeColor="text1"/>
          <w:sz w:val="24"/>
          <w:szCs w:val="24"/>
        </w:rPr>
        <w:t>quais situações contábeis deverão ser utilizadas</w:t>
      </w:r>
      <w:r w:rsidR="003A2086">
        <w:rPr>
          <w:b/>
          <w:color w:val="000000" w:themeColor="text1"/>
          <w:sz w:val="24"/>
          <w:szCs w:val="24"/>
        </w:rPr>
        <w:t>?</w:t>
      </w:r>
    </w:p>
    <w:p w14:paraId="5071148C" w14:textId="1D02CB9A" w:rsidR="007E60E5" w:rsidRDefault="007E60E5" w:rsidP="00042740">
      <w:pPr>
        <w:ind w:firstLine="360"/>
        <w:rPr>
          <w:i/>
          <w:color w:val="000000" w:themeColor="text1"/>
          <w:szCs w:val="24"/>
        </w:rPr>
      </w:pPr>
      <w:r w:rsidRPr="007B2AAD">
        <w:rPr>
          <w:i/>
          <w:color w:val="000000" w:themeColor="text1"/>
          <w:szCs w:val="24"/>
        </w:rPr>
        <w:t>RESPOSTA:</w:t>
      </w:r>
      <w:r w:rsidRPr="007B2AAD">
        <w:rPr>
          <w:color w:val="000000" w:themeColor="text1"/>
        </w:rPr>
        <w:t xml:space="preserve"> </w:t>
      </w:r>
      <w:r w:rsidR="003A2086">
        <w:rPr>
          <w:i/>
          <w:color w:val="000000" w:themeColor="text1"/>
          <w:szCs w:val="24"/>
        </w:rPr>
        <w:t>O documento hábil a ser utilizado deverá ser uma “PA”. A</w:t>
      </w:r>
      <w:r w:rsidR="00331CFE">
        <w:rPr>
          <w:i/>
          <w:color w:val="000000" w:themeColor="text1"/>
          <w:szCs w:val="24"/>
        </w:rPr>
        <w:t>s</w:t>
      </w:r>
      <w:r w:rsidR="003A2086">
        <w:rPr>
          <w:i/>
          <w:color w:val="000000" w:themeColor="text1"/>
          <w:szCs w:val="24"/>
        </w:rPr>
        <w:t xml:space="preserve"> situaç</w:t>
      </w:r>
      <w:r w:rsidR="00331CFE">
        <w:rPr>
          <w:i/>
          <w:color w:val="000000" w:themeColor="text1"/>
          <w:szCs w:val="24"/>
        </w:rPr>
        <w:t>ões</w:t>
      </w:r>
      <w:r w:rsidR="003A2086">
        <w:rPr>
          <w:i/>
          <w:color w:val="000000" w:themeColor="text1"/>
          <w:szCs w:val="24"/>
        </w:rPr>
        <w:t xml:space="preserve"> a se</w:t>
      </w:r>
      <w:r w:rsidR="00331CFE">
        <w:rPr>
          <w:i/>
          <w:color w:val="000000" w:themeColor="text1"/>
          <w:szCs w:val="24"/>
        </w:rPr>
        <w:t>rem</w:t>
      </w:r>
      <w:r w:rsidR="003A2086">
        <w:rPr>
          <w:i/>
          <w:color w:val="000000" w:themeColor="text1"/>
          <w:szCs w:val="24"/>
        </w:rPr>
        <w:t xml:space="preserve"> informada</w:t>
      </w:r>
      <w:r w:rsidR="00331CFE">
        <w:rPr>
          <w:i/>
          <w:color w:val="000000" w:themeColor="text1"/>
          <w:szCs w:val="24"/>
        </w:rPr>
        <w:t>s</w:t>
      </w:r>
      <w:r w:rsidR="003A2086">
        <w:rPr>
          <w:i/>
          <w:color w:val="000000" w:themeColor="text1"/>
          <w:szCs w:val="24"/>
        </w:rPr>
        <w:t xml:space="preserve"> dever</w:t>
      </w:r>
      <w:r w:rsidR="00331CFE">
        <w:rPr>
          <w:i/>
          <w:color w:val="000000" w:themeColor="text1"/>
          <w:szCs w:val="24"/>
        </w:rPr>
        <w:t>ão</w:t>
      </w:r>
      <w:r w:rsidR="003A2086">
        <w:rPr>
          <w:i/>
          <w:color w:val="000000" w:themeColor="text1"/>
          <w:szCs w:val="24"/>
        </w:rPr>
        <w:t xml:space="preserve"> ser a </w:t>
      </w:r>
      <w:r w:rsidR="00391B8F">
        <w:rPr>
          <w:i/>
          <w:color w:val="000000" w:themeColor="text1"/>
          <w:szCs w:val="24"/>
        </w:rPr>
        <w:t>IMB004</w:t>
      </w:r>
      <w:r w:rsidR="00446257">
        <w:rPr>
          <w:i/>
          <w:color w:val="000000" w:themeColor="text1"/>
          <w:szCs w:val="24"/>
        </w:rPr>
        <w:t>, quando houver perda na alienação</w:t>
      </w:r>
      <w:r w:rsidR="00391B8F">
        <w:rPr>
          <w:i/>
          <w:color w:val="000000" w:themeColor="text1"/>
          <w:szCs w:val="24"/>
        </w:rPr>
        <w:t xml:space="preserve"> e IMB036</w:t>
      </w:r>
      <w:r w:rsidR="00446257">
        <w:rPr>
          <w:i/>
          <w:color w:val="000000" w:themeColor="text1"/>
          <w:szCs w:val="24"/>
        </w:rPr>
        <w:t>, quando houver ganho na alienação</w:t>
      </w:r>
      <w:r w:rsidRPr="007B2AAD">
        <w:rPr>
          <w:i/>
          <w:color w:val="000000" w:themeColor="text1"/>
          <w:szCs w:val="24"/>
        </w:rPr>
        <w:t>.</w:t>
      </w:r>
    </w:p>
    <w:p w14:paraId="1D2E11E2" w14:textId="64BBE585" w:rsidR="007E60E5" w:rsidRPr="007B2AAD" w:rsidRDefault="00331CFE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>
        <w:rPr>
          <w:b/>
          <w:color w:val="000000" w:themeColor="text1"/>
          <w:sz w:val="24"/>
          <w:szCs w:val="24"/>
        </w:rPr>
        <w:t>Qual código deve ser usado no campo “Perda na Alienação de Bens” dentro da situação IMB036</w:t>
      </w:r>
      <w:r w:rsidR="003A2086">
        <w:rPr>
          <w:b/>
          <w:color w:val="000000" w:themeColor="text1"/>
          <w:sz w:val="24"/>
          <w:szCs w:val="24"/>
        </w:rPr>
        <w:t>?</w:t>
      </w:r>
    </w:p>
    <w:p w14:paraId="0B70C879" w14:textId="0F363510" w:rsidR="007E60E5" w:rsidRDefault="007E60E5" w:rsidP="007E60E5">
      <w:pPr>
        <w:ind w:firstLine="360"/>
        <w:rPr>
          <w:i/>
          <w:color w:val="000000" w:themeColor="text1"/>
          <w:szCs w:val="24"/>
        </w:rPr>
      </w:pPr>
      <w:r w:rsidRPr="007B2AAD">
        <w:rPr>
          <w:i/>
          <w:color w:val="000000" w:themeColor="text1"/>
          <w:szCs w:val="24"/>
        </w:rPr>
        <w:t>RESPOSTA:</w:t>
      </w:r>
      <w:r w:rsidRPr="007B2AAD">
        <w:rPr>
          <w:color w:val="000000" w:themeColor="text1"/>
        </w:rPr>
        <w:t xml:space="preserve"> </w:t>
      </w:r>
      <w:r w:rsidR="003A2086">
        <w:rPr>
          <w:color w:val="000000" w:themeColor="text1"/>
        </w:rPr>
        <w:t xml:space="preserve">O </w:t>
      </w:r>
      <w:r w:rsidR="00331CFE">
        <w:rPr>
          <w:color w:val="000000" w:themeColor="text1"/>
        </w:rPr>
        <w:t>código a ser usado será: 3.6.2.2.1.02.00</w:t>
      </w:r>
      <w:r w:rsidRPr="007B2AAD">
        <w:rPr>
          <w:i/>
          <w:color w:val="000000" w:themeColor="text1"/>
          <w:szCs w:val="24"/>
        </w:rPr>
        <w:t>.</w:t>
      </w:r>
    </w:p>
    <w:p w14:paraId="3685029F" w14:textId="39396E2A" w:rsidR="00331CFE" w:rsidRPr="007B2AAD" w:rsidRDefault="00331CFE" w:rsidP="00331CFE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 w:rsidRPr="007B2AAD">
        <w:rPr>
          <w:b/>
          <w:color w:val="000000" w:themeColor="text1"/>
          <w:sz w:val="24"/>
          <w:szCs w:val="24"/>
        </w:rPr>
        <w:t>Q</w:t>
      </w:r>
      <w:r>
        <w:rPr>
          <w:b/>
          <w:color w:val="000000" w:themeColor="text1"/>
          <w:sz w:val="24"/>
          <w:szCs w:val="24"/>
        </w:rPr>
        <w:t>ual tipo de documento hábil deverá ser incluído do SiafiWeb para se fazer o registro da regularização de um GANHO na alienação de um imóvel? E quais situações contábeis deverão ser utilizadas?</w:t>
      </w:r>
    </w:p>
    <w:p w14:paraId="420EFDC0" w14:textId="7D6CC8BA" w:rsidR="0046071E" w:rsidRDefault="0046071E" w:rsidP="0046071E">
      <w:pPr>
        <w:ind w:firstLine="360"/>
        <w:rPr>
          <w:i/>
          <w:color w:val="000000" w:themeColor="text1"/>
          <w:szCs w:val="24"/>
        </w:rPr>
      </w:pPr>
      <w:r w:rsidRPr="0055497E">
        <w:rPr>
          <w:i/>
          <w:color w:val="000000" w:themeColor="text1"/>
          <w:szCs w:val="24"/>
        </w:rPr>
        <w:t xml:space="preserve">RESPOSTA: </w:t>
      </w:r>
      <w:r w:rsidR="00331CFE">
        <w:rPr>
          <w:i/>
          <w:color w:val="000000" w:themeColor="text1"/>
          <w:szCs w:val="24"/>
        </w:rPr>
        <w:t>O documento hábil a ser utilizado deverá ser uma “PA”. As situações a serem informadas deverão ser a IMB004 e IMB035.</w:t>
      </w:r>
    </w:p>
    <w:p w14:paraId="26F7E6EB" w14:textId="4177F819" w:rsidR="00331CFE" w:rsidRPr="007B2AAD" w:rsidRDefault="00331CFE" w:rsidP="00331CFE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>
        <w:rPr>
          <w:b/>
          <w:color w:val="000000" w:themeColor="text1"/>
          <w:sz w:val="24"/>
          <w:szCs w:val="24"/>
        </w:rPr>
        <w:t>Qual código deve ser usado no campo “Ganho na Alienação de Bens” dentro da situação IMB035?</w:t>
      </w:r>
    </w:p>
    <w:p w14:paraId="3DE250AB" w14:textId="0113D34D" w:rsidR="002755E9" w:rsidRDefault="00331CFE" w:rsidP="002755E9">
      <w:pPr>
        <w:ind w:firstLine="360"/>
        <w:rPr>
          <w:color w:val="000000" w:themeColor="text1"/>
        </w:rPr>
      </w:pPr>
      <w:r w:rsidRPr="007B2AAD">
        <w:rPr>
          <w:i/>
          <w:color w:val="000000" w:themeColor="text1"/>
          <w:szCs w:val="24"/>
        </w:rPr>
        <w:lastRenderedPageBreak/>
        <w:t>RESPOSTA:</w:t>
      </w:r>
      <w:r w:rsidRPr="007B2AAD">
        <w:rPr>
          <w:color w:val="000000" w:themeColor="text1"/>
        </w:rPr>
        <w:t xml:space="preserve"> </w:t>
      </w:r>
      <w:r>
        <w:rPr>
          <w:color w:val="000000" w:themeColor="text1"/>
        </w:rPr>
        <w:t>O código a ser usado será: 4.6.2.2.1.02.00</w:t>
      </w:r>
    </w:p>
    <w:p w14:paraId="00C7745F" w14:textId="39B35DEF" w:rsidR="007E60E5" w:rsidRPr="007B2AAD" w:rsidRDefault="007E60E5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 w:rsidRPr="007B2AAD">
        <w:rPr>
          <w:b/>
          <w:color w:val="000000" w:themeColor="text1"/>
          <w:sz w:val="24"/>
          <w:szCs w:val="24"/>
        </w:rPr>
        <w:t xml:space="preserve">Como deve ser a comunicação entre a SPU/SECOP e </w:t>
      </w:r>
      <w:r w:rsidR="00446257">
        <w:rPr>
          <w:b/>
          <w:color w:val="000000" w:themeColor="text1"/>
          <w:sz w:val="24"/>
          <w:szCs w:val="24"/>
        </w:rPr>
        <w:t>a unidade</w:t>
      </w:r>
      <w:r w:rsidRPr="007B2AAD">
        <w:rPr>
          <w:b/>
          <w:color w:val="000000" w:themeColor="text1"/>
          <w:sz w:val="24"/>
          <w:szCs w:val="24"/>
        </w:rPr>
        <w:t xml:space="preserve"> que </w:t>
      </w:r>
      <w:r w:rsidR="0046071E">
        <w:rPr>
          <w:b/>
          <w:color w:val="000000" w:themeColor="text1"/>
          <w:sz w:val="24"/>
          <w:szCs w:val="24"/>
        </w:rPr>
        <w:t xml:space="preserve">realiza </w:t>
      </w:r>
      <w:r w:rsidR="00446257">
        <w:rPr>
          <w:b/>
          <w:color w:val="000000" w:themeColor="text1"/>
          <w:sz w:val="24"/>
          <w:szCs w:val="24"/>
        </w:rPr>
        <w:t>o controle da alienação para melhor evidenciar a perda ou ganho nesta transação</w:t>
      </w:r>
      <w:r w:rsidRPr="007B2AAD">
        <w:rPr>
          <w:b/>
          <w:color w:val="000000" w:themeColor="text1"/>
          <w:sz w:val="24"/>
          <w:szCs w:val="24"/>
        </w:rPr>
        <w:t>?</w:t>
      </w:r>
    </w:p>
    <w:p w14:paraId="7EC80CA4" w14:textId="1A847EF1" w:rsidR="007E60E5" w:rsidRPr="007B2AAD" w:rsidRDefault="007E60E5" w:rsidP="007E60E5">
      <w:pPr>
        <w:ind w:firstLine="360"/>
        <w:rPr>
          <w:i/>
          <w:color w:val="000000" w:themeColor="text1"/>
          <w:szCs w:val="24"/>
        </w:rPr>
      </w:pPr>
      <w:r w:rsidRPr="00B540F3">
        <w:rPr>
          <w:i/>
          <w:color w:val="000000" w:themeColor="text1"/>
          <w:szCs w:val="24"/>
        </w:rPr>
        <w:t>RESPOSTA:.</w:t>
      </w:r>
      <w:r w:rsidR="005B5F74" w:rsidRPr="00B540F3">
        <w:rPr>
          <w:i/>
          <w:color w:val="000000" w:themeColor="text1"/>
          <w:szCs w:val="24"/>
        </w:rPr>
        <w:t xml:space="preserve"> </w:t>
      </w:r>
      <w:r w:rsidR="00B540F3" w:rsidRPr="00B540F3">
        <w:rPr>
          <w:i/>
          <w:color w:val="000000" w:themeColor="text1"/>
          <w:szCs w:val="24"/>
        </w:rPr>
        <w:t>Por</w:t>
      </w:r>
      <w:r w:rsidR="00B540F3">
        <w:rPr>
          <w:i/>
          <w:color w:val="000000" w:themeColor="text1"/>
          <w:szCs w:val="24"/>
        </w:rPr>
        <w:t xml:space="preserve"> e-mail, teams ou whatsapp, ate o último dia do mês, no primeiro dia útil do mês seguinte a necessidade de ajuste segue via oficio</w:t>
      </w:r>
    </w:p>
    <w:p w14:paraId="5B99EF41" w14:textId="6BE3336E" w:rsidR="007E60E5" w:rsidRDefault="007E60E5">
      <w:pPr>
        <w:pStyle w:val="PargrafodaLista"/>
        <w:numPr>
          <w:ilvl w:val="0"/>
          <w:numId w:val="4"/>
        </w:numPr>
        <w:jc w:val="both"/>
        <w:rPr>
          <w:b/>
          <w:color w:val="000000" w:themeColor="text1"/>
          <w:sz w:val="24"/>
          <w:szCs w:val="24"/>
        </w:rPr>
      </w:pPr>
      <w:r w:rsidRPr="007B2AAD">
        <w:rPr>
          <w:b/>
          <w:color w:val="000000" w:themeColor="text1"/>
          <w:sz w:val="24"/>
          <w:szCs w:val="24"/>
        </w:rPr>
        <w:t>Q</w:t>
      </w:r>
      <w:r w:rsidR="000B163A">
        <w:rPr>
          <w:b/>
          <w:color w:val="000000" w:themeColor="text1"/>
          <w:sz w:val="24"/>
          <w:szCs w:val="24"/>
        </w:rPr>
        <w:t xml:space="preserve">ual documento consta os procedimentos e recomendações a serem observadas para </w:t>
      </w:r>
      <w:r w:rsidR="002755E9">
        <w:rPr>
          <w:b/>
          <w:color w:val="000000" w:themeColor="text1"/>
          <w:sz w:val="24"/>
          <w:szCs w:val="24"/>
        </w:rPr>
        <w:t xml:space="preserve">a correta </w:t>
      </w:r>
      <w:r w:rsidR="002755E9">
        <w:rPr>
          <w:b/>
          <w:sz w:val="24"/>
          <w:szCs w:val="24"/>
        </w:rPr>
        <w:t>apuração de ganho ou perda na alienação de bens</w:t>
      </w:r>
      <w:r w:rsidR="002755E9">
        <w:rPr>
          <w:b/>
          <w:color w:val="000000" w:themeColor="text1"/>
          <w:sz w:val="24"/>
          <w:szCs w:val="24"/>
        </w:rPr>
        <w:t xml:space="preserve"> </w:t>
      </w:r>
      <w:r w:rsidR="001C3350">
        <w:rPr>
          <w:b/>
          <w:color w:val="000000" w:themeColor="text1"/>
          <w:sz w:val="24"/>
          <w:szCs w:val="24"/>
        </w:rPr>
        <w:t>da União</w:t>
      </w:r>
      <w:r w:rsidRPr="007B2AAD">
        <w:rPr>
          <w:b/>
          <w:color w:val="000000" w:themeColor="text1"/>
          <w:sz w:val="24"/>
          <w:szCs w:val="24"/>
        </w:rPr>
        <w:t>?</w:t>
      </w:r>
    </w:p>
    <w:p w14:paraId="3B7C89C6" w14:textId="0E52D28C" w:rsidR="007E60E5" w:rsidRDefault="007E60E5" w:rsidP="000B163A">
      <w:pPr>
        <w:spacing w:before="120" w:after="120" w:line="240" w:lineRule="auto"/>
        <w:ind w:left="284"/>
        <w:rPr>
          <w:i/>
          <w:iCs/>
          <w:color w:val="000000" w:themeColor="text1"/>
        </w:rPr>
      </w:pPr>
      <w:r w:rsidRPr="000B163A">
        <w:rPr>
          <w:i/>
          <w:iCs/>
          <w:color w:val="000000" w:themeColor="text1"/>
        </w:rPr>
        <w:t xml:space="preserve">RESPOSTA: </w:t>
      </w:r>
      <w:r w:rsidR="000B163A" w:rsidRPr="000B163A">
        <w:rPr>
          <w:i/>
          <w:iCs/>
          <w:color w:val="000000" w:themeColor="text1"/>
        </w:rPr>
        <w:t>Manual d</w:t>
      </w:r>
      <w:r w:rsidR="002755E9">
        <w:rPr>
          <w:i/>
          <w:iCs/>
          <w:color w:val="000000" w:themeColor="text1"/>
        </w:rPr>
        <w:t>e Contabilidade 2023</w:t>
      </w:r>
      <w:r w:rsidR="006A0271">
        <w:rPr>
          <w:i/>
          <w:iCs/>
          <w:color w:val="000000" w:themeColor="text1"/>
        </w:rPr>
        <w:t xml:space="preserve"> e Macrofunção </w:t>
      </w:r>
      <w:r w:rsidR="006A0271">
        <w:t>020344 - BENS IMÓVEIS</w:t>
      </w:r>
    </w:p>
    <w:p w14:paraId="33BE3FC1" w14:textId="7E9B369C" w:rsidR="007E60E5" w:rsidRPr="0055497E" w:rsidRDefault="007E60E5">
      <w:pPr>
        <w:pStyle w:val="PargrafodaLista"/>
        <w:numPr>
          <w:ilvl w:val="0"/>
          <w:numId w:val="4"/>
        </w:numPr>
        <w:jc w:val="both"/>
        <w:rPr>
          <w:b/>
          <w:sz w:val="24"/>
          <w:szCs w:val="24"/>
        </w:rPr>
      </w:pPr>
      <w:r w:rsidRPr="0055497E">
        <w:rPr>
          <w:b/>
          <w:sz w:val="24"/>
          <w:szCs w:val="24"/>
        </w:rPr>
        <w:t xml:space="preserve">Como proceder quando verificado que </w:t>
      </w:r>
      <w:r w:rsidR="00446257">
        <w:rPr>
          <w:b/>
          <w:sz w:val="24"/>
          <w:szCs w:val="24"/>
        </w:rPr>
        <w:t>a unidade</w:t>
      </w:r>
      <w:r w:rsidRPr="0055497E">
        <w:rPr>
          <w:b/>
          <w:sz w:val="24"/>
          <w:szCs w:val="24"/>
        </w:rPr>
        <w:t xml:space="preserve"> não realizou o</w:t>
      </w:r>
      <w:r w:rsidR="002755E9">
        <w:rPr>
          <w:b/>
          <w:sz w:val="24"/>
          <w:szCs w:val="24"/>
        </w:rPr>
        <w:t>s registros dos lançamentos referente a apuração de ganho ou perda na alienação de bens da União?</w:t>
      </w:r>
    </w:p>
    <w:p w14:paraId="7ADB8BA3" w14:textId="6C5E1101" w:rsidR="007E60E5" w:rsidRPr="0055497E" w:rsidRDefault="007E60E5" w:rsidP="008238B4">
      <w:pPr>
        <w:ind w:firstLine="360"/>
        <w:rPr>
          <w:i/>
          <w:color w:val="000000" w:themeColor="text1"/>
          <w:szCs w:val="24"/>
        </w:rPr>
      </w:pPr>
      <w:r w:rsidRPr="0055497E">
        <w:rPr>
          <w:i/>
          <w:szCs w:val="24"/>
        </w:rPr>
        <w:t>RESPOSTA:</w:t>
      </w:r>
      <w:r w:rsidR="0055497E" w:rsidRPr="0055497E">
        <w:rPr>
          <w:i/>
          <w:szCs w:val="24"/>
        </w:rPr>
        <w:t xml:space="preserve"> Notificar </w:t>
      </w:r>
      <w:r w:rsidR="00446257">
        <w:rPr>
          <w:i/>
          <w:szCs w:val="24"/>
        </w:rPr>
        <w:t>a unidade</w:t>
      </w:r>
      <w:r w:rsidR="0055497E" w:rsidRPr="0055497E">
        <w:rPr>
          <w:i/>
          <w:szCs w:val="24"/>
        </w:rPr>
        <w:t xml:space="preserve"> por meio de ofício/nota técnica, via SEI, apontando sobre a continuidades das inconsistência</w:t>
      </w:r>
      <w:r w:rsidR="0055497E">
        <w:rPr>
          <w:i/>
          <w:szCs w:val="24"/>
        </w:rPr>
        <w:t>s</w:t>
      </w:r>
      <w:r w:rsidR="0055497E" w:rsidRPr="0055497E">
        <w:rPr>
          <w:i/>
          <w:szCs w:val="24"/>
        </w:rPr>
        <w:t>, alertan</w:t>
      </w:r>
      <w:r w:rsidR="0055497E">
        <w:rPr>
          <w:i/>
          <w:szCs w:val="24"/>
        </w:rPr>
        <w:t>d</w:t>
      </w:r>
      <w:r w:rsidR="0055497E" w:rsidRPr="0055497E">
        <w:rPr>
          <w:i/>
          <w:szCs w:val="24"/>
        </w:rPr>
        <w:t>o sobre os riscos de ta</w:t>
      </w:r>
      <w:r w:rsidR="0055497E">
        <w:rPr>
          <w:i/>
          <w:szCs w:val="24"/>
        </w:rPr>
        <w:t>is i</w:t>
      </w:r>
      <w:r w:rsidR="0055497E" w:rsidRPr="0055497E">
        <w:rPr>
          <w:i/>
          <w:szCs w:val="24"/>
        </w:rPr>
        <w:t>rregularidade</w:t>
      </w:r>
      <w:r w:rsidR="0055497E">
        <w:rPr>
          <w:i/>
          <w:szCs w:val="24"/>
        </w:rPr>
        <w:t>s</w:t>
      </w:r>
      <w:r w:rsidR="0055497E" w:rsidRPr="0055497E">
        <w:rPr>
          <w:i/>
          <w:szCs w:val="24"/>
        </w:rPr>
        <w:t xml:space="preserve"> dentro do sistema</w:t>
      </w:r>
      <w:r w:rsidR="0055497E">
        <w:rPr>
          <w:i/>
          <w:szCs w:val="24"/>
        </w:rPr>
        <w:t xml:space="preserve"> e</w:t>
      </w:r>
      <w:r w:rsidR="0055497E" w:rsidRPr="0055497E">
        <w:rPr>
          <w:i/>
          <w:szCs w:val="24"/>
        </w:rPr>
        <w:t xml:space="preserve"> perante </w:t>
      </w:r>
      <w:r w:rsidR="0055497E">
        <w:rPr>
          <w:i/>
          <w:szCs w:val="24"/>
        </w:rPr>
        <w:t>os</w:t>
      </w:r>
      <w:r w:rsidR="0055497E" w:rsidRPr="0055497E">
        <w:rPr>
          <w:i/>
          <w:szCs w:val="24"/>
        </w:rPr>
        <w:t xml:space="preserve"> órgãos de controle.</w:t>
      </w:r>
    </w:p>
    <w:p w14:paraId="3A0FF5F2" w14:textId="77EE4755" w:rsidR="000133E7" w:rsidRPr="005B5F74" w:rsidRDefault="00587596" w:rsidP="003840F6">
      <w:pPr>
        <w:rPr>
          <w:highlight w:val="yellow"/>
        </w:rPr>
        <w:sectPr w:rsidR="000133E7" w:rsidRPr="005B5F74" w:rsidSect="00DC4D81">
          <w:headerReference w:type="default" r:id="rId33"/>
          <w:footerReference w:type="default" r:id="rId34"/>
          <w:headerReference w:type="first" r:id="rId35"/>
          <w:footerReference w:type="first" r:id="rId36"/>
          <w:pgSz w:w="11906" w:h="16838"/>
          <w:pgMar w:top="1417" w:right="707" w:bottom="1276" w:left="1701" w:header="708" w:footer="708" w:gutter="0"/>
          <w:pgNumType w:start="0"/>
          <w:cols w:space="708"/>
          <w:titlePg/>
          <w:docGrid w:linePitch="360"/>
        </w:sectPr>
      </w:pPr>
      <w:r w:rsidRPr="005B5F74">
        <w:rPr>
          <w:highlight w:val="yellow"/>
        </w:rPr>
        <w:br w:type="page"/>
      </w:r>
    </w:p>
    <w:p w14:paraId="13EF8044" w14:textId="77777777" w:rsidR="00D801CD" w:rsidRDefault="00D801CD" w:rsidP="007E60E5">
      <w:pPr>
        <w:spacing w:line="240" w:lineRule="auto"/>
        <w:rPr>
          <w:rStyle w:val="Ttulo1Char"/>
          <w:color w:val="auto"/>
        </w:rPr>
      </w:pPr>
      <w:bookmarkStart w:id="3" w:name="_Toc48049203"/>
    </w:p>
    <w:p w14:paraId="5D5A7946" w14:textId="35A82103" w:rsidR="006F5317" w:rsidRDefault="000133E7" w:rsidP="007E60E5">
      <w:pPr>
        <w:spacing w:line="240" w:lineRule="auto"/>
        <w:rPr>
          <w:color w:val="000000" w:themeColor="text1"/>
          <w:sz w:val="40"/>
          <w:szCs w:val="40"/>
        </w:rPr>
      </w:pPr>
      <w:r w:rsidRPr="0056634C">
        <w:rPr>
          <w:rStyle w:val="Ttulo1Char"/>
          <w:color w:val="auto"/>
        </w:rPr>
        <w:t xml:space="preserve">Fluxo </w:t>
      </w:r>
      <w:bookmarkEnd w:id="3"/>
      <w:r w:rsidR="00AF73D2">
        <w:rPr>
          <w:color w:val="000000" w:themeColor="text1"/>
          <w:sz w:val="40"/>
          <w:szCs w:val="40"/>
        </w:rPr>
        <w:t>VPA Bruta - Regularização na Apuração Perda na Alienação</w:t>
      </w:r>
    </w:p>
    <w:p w14:paraId="32174B25" w14:textId="77777777" w:rsidR="001A75C9" w:rsidRDefault="001A75C9">
      <w:pPr>
        <w:jc w:val="left"/>
        <w:rPr>
          <w:rStyle w:val="Ttulo1Char"/>
          <w:color w:val="auto"/>
        </w:rPr>
      </w:pPr>
    </w:p>
    <w:p w14:paraId="1416CC71" w14:textId="134FFE55" w:rsidR="00A554F9" w:rsidRDefault="00AF73D2" w:rsidP="004D73BC">
      <w:pPr>
        <w:jc w:val="left"/>
      </w:pPr>
      <w:r w:rsidRPr="00AF73D2">
        <w:rPr>
          <w:rStyle w:val="Ttulo1Char"/>
          <w:noProof/>
        </w:rPr>
        <w:drawing>
          <wp:inline distT="0" distB="0" distL="0" distR="0" wp14:anchorId="26F34E74" wp14:editId="5F15737B">
            <wp:extent cx="11438611" cy="3894157"/>
            <wp:effectExtent l="0" t="0" r="0" b="0"/>
            <wp:docPr id="555289287" name="Imagem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55289287" name=""/>
                    <pic:cNvPicPr/>
                  </pic:nvPicPr>
                  <pic:blipFill>
                    <a:blip r:embed="rId37"/>
                    <a:stretch>
                      <a:fillRect/>
                    </a:stretch>
                  </pic:blipFill>
                  <pic:spPr>
                    <a:xfrm>
                      <a:off x="0" y="0"/>
                      <a:ext cx="11438611" cy="389415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 w:rsidR="00A554F9" w:rsidSect="00DC4D81">
      <w:headerReference w:type="default" r:id="rId38"/>
      <w:footerReference w:type="default" r:id="rId39"/>
      <w:headerReference w:type="first" r:id="rId40"/>
      <w:footerReference w:type="first" r:id="rId41"/>
      <w:pgSz w:w="23814" w:h="16840" w:orient="landscape" w:code="9"/>
      <w:pgMar w:top="1134" w:right="1134" w:bottom="1134" w:left="1134" w:header="709" w:footer="709" w:gutter="0"/>
      <w:pgNumType w:start="17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411D86A" w14:textId="77777777" w:rsidR="00DC4D81" w:rsidRDefault="00DC4D81" w:rsidP="000344D5">
      <w:pPr>
        <w:spacing w:after="0" w:line="240" w:lineRule="auto"/>
      </w:pPr>
      <w:r>
        <w:separator/>
      </w:r>
    </w:p>
  </w:endnote>
  <w:endnote w:type="continuationSeparator" w:id="0">
    <w:p w14:paraId="23091CAC" w14:textId="77777777" w:rsidR="00DC4D81" w:rsidRDefault="00DC4D81" w:rsidP="000344D5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500014541"/>
      <w:docPartObj>
        <w:docPartGallery w:val="Page Numbers (Bottom of Page)"/>
        <w:docPartUnique/>
      </w:docPartObj>
    </w:sdtPr>
    <w:sdtContent>
      <w:p w14:paraId="445C7A15" w14:textId="69A06B80" w:rsidR="0023478D" w:rsidRDefault="0023478D">
        <w:pPr>
          <w:pStyle w:val="Rodap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08613313" w14:textId="7A67563A" w:rsidR="44C5E89C" w:rsidRDefault="44C5E89C" w:rsidP="000E27C0">
    <w:pPr>
      <w:pStyle w:val="Rodap"/>
      <w:rPr>
        <w:szCs w:val="24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70"/>
      <w:gridCol w:w="3070"/>
      <w:gridCol w:w="3070"/>
    </w:tblGrid>
    <w:tr w:rsidR="44C5E89C" w14:paraId="53B59C49" w14:textId="77777777" w:rsidTr="000E27C0">
      <w:tc>
        <w:tcPr>
          <w:tcW w:w="3070" w:type="dxa"/>
        </w:tcPr>
        <w:p w14:paraId="22018E79" w14:textId="44D7CD6B" w:rsidR="44C5E89C" w:rsidRDefault="44C5E89C" w:rsidP="000E27C0">
          <w:pPr>
            <w:pStyle w:val="Cabealho"/>
            <w:ind w:left="-115"/>
            <w:jc w:val="left"/>
            <w:rPr>
              <w:szCs w:val="24"/>
            </w:rPr>
          </w:pPr>
        </w:p>
      </w:tc>
      <w:tc>
        <w:tcPr>
          <w:tcW w:w="3070" w:type="dxa"/>
        </w:tcPr>
        <w:p w14:paraId="110B09D9" w14:textId="5E4E91ED" w:rsidR="44C5E89C" w:rsidRDefault="44C5E89C" w:rsidP="000E27C0">
          <w:pPr>
            <w:pStyle w:val="Cabealho"/>
            <w:jc w:val="center"/>
            <w:rPr>
              <w:szCs w:val="24"/>
            </w:rPr>
          </w:pPr>
        </w:p>
      </w:tc>
      <w:tc>
        <w:tcPr>
          <w:tcW w:w="3070" w:type="dxa"/>
        </w:tcPr>
        <w:p w14:paraId="3EEA089E" w14:textId="0B551B34" w:rsidR="44C5E89C" w:rsidRDefault="44C5E89C" w:rsidP="000E27C0">
          <w:pPr>
            <w:pStyle w:val="Cabealho"/>
            <w:ind w:right="-115"/>
            <w:jc w:val="right"/>
            <w:rPr>
              <w:szCs w:val="24"/>
            </w:rPr>
          </w:pPr>
        </w:p>
      </w:tc>
    </w:tr>
  </w:tbl>
  <w:p w14:paraId="58FE958B" w14:textId="5056EE3D" w:rsidR="44C5E89C" w:rsidRDefault="44C5E89C" w:rsidP="000E27C0">
    <w:pPr>
      <w:pStyle w:val="Rodap"/>
      <w:rPr>
        <w:szCs w:val="24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70"/>
      <w:gridCol w:w="3070"/>
      <w:gridCol w:w="3070"/>
    </w:tblGrid>
    <w:tr w:rsidR="44C5E89C" w14:paraId="15C7967B" w14:textId="77777777" w:rsidTr="000E27C0">
      <w:tc>
        <w:tcPr>
          <w:tcW w:w="3070" w:type="dxa"/>
        </w:tcPr>
        <w:p w14:paraId="077E6FA2" w14:textId="44C179AD" w:rsidR="44C5E89C" w:rsidRDefault="44C5E89C" w:rsidP="000E27C0">
          <w:pPr>
            <w:pStyle w:val="Cabealho"/>
            <w:ind w:left="-115"/>
            <w:jc w:val="left"/>
            <w:rPr>
              <w:szCs w:val="24"/>
            </w:rPr>
          </w:pPr>
        </w:p>
      </w:tc>
      <w:tc>
        <w:tcPr>
          <w:tcW w:w="3070" w:type="dxa"/>
        </w:tcPr>
        <w:p w14:paraId="5675F9AB" w14:textId="0A525737" w:rsidR="44C5E89C" w:rsidRDefault="44C5E89C" w:rsidP="000E27C0">
          <w:pPr>
            <w:pStyle w:val="Cabealho"/>
            <w:jc w:val="center"/>
            <w:rPr>
              <w:szCs w:val="24"/>
            </w:rPr>
          </w:pPr>
        </w:p>
      </w:tc>
      <w:tc>
        <w:tcPr>
          <w:tcW w:w="3070" w:type="dxa"/>
        </w:tcPr>
        <w:p w14:paraId="696A97CC" w14:textId="6526EF12" w:rsidR="44C5E89C" w:rsidRDefault="44C5E89C" w:rsidP="000E27C0">
          <w:pPr>
            <w:pStyle w:val="Cabealho"/>
            <w:ind w:right="-115"/>
            <w:jc w:val="right"/>
            <w:rPr>
              <w:szCs w:val="24"/>
            </w:rPr>
          </w:pPr>
        </w:p>
      </w:tc>
    </w:tr>
  </w:tbl>
  <w:p w14:paraId="72BB2FF0" w14:textId="5624EE97" w:rsidR="44C5E89C" w:rsidRDefault="44C5E89C" w:rsidP="000E27C0">
    <w:pPr>
      <w:pStyle w:val="Rodap"/>
      <w:rPr>
        <w:szCs w:val="24"/>
      </w:rPr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70"/>
      <w:gridCol w:w="3070"/>
      <w:gridCol w:w="3070"/>
    </w:tblGrid>
    <w:tr w:rsidR="44C5E89C" w14:paraId="0A837D22" w14:textId="77777777" w:rsidTr="000E27C0">
      <w:tc>
        <w:tcPr>
          <w:tcW w:w="3070" w:type="dxa"/>
        </w:tcPr>
        <w:p w14:paraId="50D93332" w14:textId="62130C70" w:rsidR="44C5E89C" w:rsidRDefault="44C5E89C" w:rsidP="000E27C0">
          <w:pPr>
            <w:pStyle w:val="Cabealho"/>
            <w:ind w:left="-115"/>
            <w:jc w:val="left"/>
            <w:rPr>
              <w:szCs w:val="24"/>
            </w:rPr>
          </w:pPr>
        </w:p>
      </w:tc>
      <w:tc>
        <w:tcPr>
          <w:tcW w:w="3070" w:type="dxa"/>
        </w:tcPr>
        <w:p w14:paraId="512C34EB" w14:textId="49C8A0BD" w:rsidR="44C5E89C" w:rsidRDefault="44C5E89C" w:rsidP="000E27C0">
          <w:pPr>
            <w:pStyle w:val="Cabealho"/>
            <w:jc w:val="center"/>
            <w:rPr>
              <w:szCs w:val="24"/>
            </w:rPr>
          </w:pPr>
        </w:p>
      </w:tc>
      <w:tc>
        <w:tcPr>
          <w:tcW w:w="3070" w:type="dxa"/>
        </w:tcPr>
        <w:p w14:paraId="2ED3056C" w14:textId="15FB01D4" w:rsidR="44C5E89C" w:rsidRDefault="44C5E89C" w:rsidP="000E27C0">
          <w:pPr>
            <w:pStyle w:val="Cabealho"/>
            <w:ind w:right="-115"/>
            <w:jc w:val="right"/>
            <w:rPr>
              <w:szCs w:val="24"/>
            </w:rPr>
          </w:pPr>
        </w:p>
      </w:tc>
    </w:tr>
  </w:tbl>
  <w:p w14:paraId="5B411941" w14:textId="599353D8" w:rsidR="44C5E89C" w:rsidRDefault="44C5E89C" w:rsidP="000E27C0">
    <w:pPr>
      <w:pStyle w:val="Rodap"/>
      <w:rPr>
        <w:szCs w:val="24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BCF39FB" w14:textId="77777777" w:rsidR="00DC4D81" w:rsidRDefault="00DC4D81" w:rsidP="000344D5">
      <w:pPr>
        <w:spacing w:after="0" w:line="240" w:lineRule="auto"/>
      </w:pPr>
      <w:r>
        <w:separator/>
      </w:r>
    </w:p>
  </w:footnote>
  <w:footnote w:type="continuationSeparator" w:id="0">
    <w:p w14:paraId="513AD1DB" w14:textId="77777777" w:rsidR="00DC4D81" w:rsidRDefault="00DC4D81" w:rsidP="000344D5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70"/>
      <w:gridCol w:w="3070"/>
      <w:gridCol w:w="3070"/>
    </w:tblGrid>
    <w:tr w:rsidR="44C5E89C" w14:paraId="44C240B5" w14:textId="77777777" w:rsidTr="000E27C0">
      <w:tc>
        <w:tcPr>
          <w:tcW w:w="3070" w:type="dxa"/>
        </w:tcPr>
        <w:p w14:paraId="39D3E609" w14:textId="793EDC08" w:rsidR="44C5E89C" w:rsidRDefault="44C5E89C" w:rsidP="000E27C0">
          <w:pPr>
            <w:pStyle w:val="Cabealho"/>
            <w:ind w:left="-115"/>
            <w:jc w:val="left"/>
            <w:rPr>
              <w:szCs w:val="24"/>
            </w:rPr>
          </w:pPr>
        </w:p>
      </w:tc>
      <w:tc>
        <w:tcPr>
          <w:tcW w:w="3070" w:type="dxa"/>
        </w:tcPr>
        <w:p w14:paraId="1D121E68" w14:textId="5CAC9B2C" w:rsidR="44C5E89C" w:rsidRDefault="44C5E89C" w:rsidP="000E27C0">
          <w:pPr>
            <w:pStyle w:val="Cabealho"/>
            <w:jc w:val="center"/>
            <w:rPr>
              <w:szCs w:val="24"/>
            </w:rPr>
          </w:pPr>
        </w:p>
      </w:tc>
      <w:tc>
        <w:tcPr>
          <w:tcW w:w="3070" w:type="dxa"/>
        </w:tcPr>
        <w:p w14:paraId="16E24607" w14:textId="252645F6" w:rsidR="44C5E89C" w:rsidRDefault="44C5E89C" w:rsidP="000E27C0">
          <w:pPr>
            <w:pStyle w:val="Cabealho"/>
            <w:ind w:right="-115"/>
            <w:jc w:val="right"/>
            <w:rPr>
              <w:szCs w:val="24"/>
            </w:rPr>
          </w:pPr>
        </w:p>
      </w:tc>
    </w:tr>
  </w:tbl>
  <w:p w14:paraId="29436F25" w14:textId="10032B4F" w:rsidR="44C5E89C" w:rsidRDefault="44C5E89C" w:rsidP="000E27C0">
    <w:pPr>
      <w:pStyle w:val="Cabealho"/>
      <w:rPr>
        <w:szCs w:val="24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70"/>
      <w:gridCol w:w="3070"/>
      <w:gridCol w:w="3070"/>
    </w:tblGrid>
    <w:tr w:rsidR="44C5E89C" w14:paraId="04DA9BA5" w14:textId="77777777" w:rsidTr="000E27C0">
      <w:tc>
        <w:tcPr>
          <w:tcW w:w="3070" w:type="dxa"/>
        </w:tcPr>
        <w:p w14:paraId="7F9105AF" w14:textId="22F643B4" w:rsidR="44C5E89C" w:rsidRDefault="44C5E89C" w:rsidP="000E27C0">
          <w:pPr>
            <w:pStyle w:val="Cabealho"/>
            <w:ind w:left="-115"/>
            <w:jc w:val="left"/>
            <w:rPr>
              <w:szCs w:val="24"/>
            </w:rPr>
          </w:pPr>
        </w:p>
      </w:tc>
      <w:tc>
        <w:tcPr>
          <w:tcW w:w="3070" w:type="dxa"/>
        </w:tcPr>
        <w:p w14:paraId="37A44921" w14:textId="432B7CE3" w:rsidR="44C5E89C" w:rsidRDefault="44C5E89C" w:rsidP="000E27C0">
          <w:pPr>
            <w:pStyle w:val="Cabealho"/>
            <w:jc w:val="center"/>
            <w:rPr>
              <w:szCs w:val="24"/>
            </w:rPr>
          </w:pPr>
        </w:p>
      </w:tc>
      <w:tc>
        <w:tcPr>
          <w:tcW w:w="3070" w:type="dxa"/>
        </w:tcPr>
        <w:p w14:paraId="36CC50C2" w14:textId="7B7ED3B2" w:rsidR="44C5E89C" w:rsidRDefault="44C5E89C" w:rsidP="000E27C0">
          <w:pPr>
            <w:pStyle w:val="Cabealho"/>
            <w:ind w:right="-115"/>
            <w:jc w:val="right"/>
            <w:rPr>
              <w:szCs w:val="24"/>
            </w:rPr>
          </w:pPr>
        </w:p>
      </w:tc>
    </w:tr>
  </w:tbl>
  <w:p w14:paraId="0512BBC6" w14:textId="3A0F3447" w:rsidR="44C5E89C" w:rsidRDefault="44C5E89C" w:rsidP="000E27C0">
    <w:pPr>
      <w:pStyle w:val="Cabealho"/>
      <w:rPr>
        <w:szCs w:val="24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70"/>
      <w:gridCol w:w="3070"/>
      <w:gridCol w:w="3070"/>
    </w:tblGrid>
    <w:tr w:rsidR="44C5E89C" w14:paraId="71A5BC58" w14:textId="77777777" w:rsidTr="000E27C0">
      <w:tc>
        <w:tcPr>
          <w:tcW w:w="3070" w:type="dxa"/>
        </w:tcPr>
        <w:p w14:paraId="00843B8A" w14:textId="0C6C39FB" w:rsidR="44C5E89C" w:rsidRDefault="44C5E89C" w:rsidP="000E27C0">
          <w:pPr>
            <w:pStyle w:val="Cabealho"/>
            <w:ind w:left="-115"/>
            <w:jc w:val="left"/>
            <w:rPr>
              <w:szCs w:val="24"/>
            </w:rPr>
          </w:pPr>
        </w:p>
      </w:tc>
      <w:tc>
        <w:tcPr>
          <w:tcW w:w="3070" w:type="dxa"/>
        </w:tcPr>
        <w:p w14:paraId="2E5A6453" w14:textId="53145FEC" w:rsidR="44C5E89C" w:rsidRDefault="44C5E89C" w:rsidP="000E27C0">
          <w:pPr>
            <w:pStyle w:val="Cabealho"/>
            <w:jc w:val="center"/>
            <w:rPr>
              <w:szCs w:val="24"/>
            </w:rPr>
          </w:pPr>
        </w:p>
      </w:tc>
      <w:tc>
        <w:tcPr>
          <w:tcW w:w="3070" w:type="dxa"/>
        </w:tcPr>
        <w:p w14:paraId="4DCCEC7F" w14:textId="5FBA4A67" w:rsidR="44C5E89C" w:rsidRDefault="44C5E89C" w:rsidP="000E27C0">
          <w:pPr>
            <w:pStyle w:val="Cabealho"/>
            <w:ind w:right="-115"/>
            <w:jc w:val="right"/>
            <w:rPr>
              <w:szCs w:val="24"/>
            </w:rPr>
          </w:pPr>
        </w:p>
      </w:tc>
    </w:tr>
  </w:tbl>
  <w:p w14:paraId="38F2A217" w14:textId="6BF8F57E" w:rsidR="44C5E89C" w:rsidRDefault="44C5E89C" w:rsidP="000E27C0">
    <w:pPr>
      <w:pStyle w:val="Cabealho"/>
      <w:rPr>
        <w:szCs w:val="24"/>
      </w:rPr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70"/>
      <w:gridCol w:w="3070"/>
      <w:gridCol w:w="3070"/>
    </w:tblGrid>
    <w:tr w:rsidR="44C5E89C" w14:paraId="5F4E7EE1" w14:textId="77777777" w:rsidTr="000E27C0">
      <w:tc>
        <w:tcPr>
          <w:tcW w:w="3070" w:type="dxa"/>
        </w:tcPr>
        <w:p w14:paraId="15A95367" w14:textId="1C89A7AD" w:rsidR="44C5E89C" w:rsidRDefault="44C5E89C" w:rsidP="000E27C0">
          <w:pPr>
            <w:pStyle w:val="Cabealho"/>
            <w:ind w:left="-115"/>
            <w:jc w:val="left"/>
            <w:rPr>
              <w:szCs w:val="24"/>
            </w:rPr>
          </w:pPr>
        </w:p>
      </w:tc>
      <w:tc>
        <w:tcPr>
          <w:tcW w:w="3070" w:type="dxa"/>
        </w:tcPr>
        <w:p w14:paraId="0AB945C0" w14:textId="02FF6118" w:rsidR="44C5E89C" w:rsidRDefault="44C5E89C" w:rsidP="000E27C0">
          <w:pPr>
            <w:pStyle w:val="Cabealho"/>
            <w:jc w:val="center"/>
            <w:rPr>
              <w:szCs w:val="24"/>
            </w:rPr>
          </w:pPr>
        </w:p>
      </w:tc>
      <w:tc>
        <w:tcPr>
          <w:tcW w:w="3070" w:type="dxa"/>
        </w:tcPr>
        <w:p w14:paraId="26CC9397" w14:textId="632E3555" w:rsidR="44C5E89C" w:rsidRDefault="44C5E89C" w:rsidP="000E27C0">
          <w:pPr>
            <w:pStyle w:val="Cabealho"/>
            <w:ind w:right="-115"/>
            <w:jc w:val="right"/>
            <w:rPr>
              <w:szCs w:val="24"/>
            </w:rPr>
          </w:pPr>
        </w:p>
      </w:tc>
    </w:tr>
  </w:tbl>
  <w:p w14:paraId="04479608" w14:textId="58B19970" w:rsidR="44C5E89C" w:rsidRDefault="44C5E89C" w:rsidP="000E27C0">
    <w:pPr>
      <w:pStyle w:val="Cabealho"/>
      <w:rPr>
        <w:szCs w:val="24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FC53CEE"/>
    <w:multiLevelType w:val="multilevel"/>
    <w:tmpl w:val="567EA86C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  <w:rPr>
        <w:b w:val="0"/>
      </w:r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" w15:restartNumberingAfterBreak="0">
    <w:nsid w:val="11104873"/>
    <w:multiLevelType w:val="hybridMultilevel"/>
    <w:tmpl w:val="97C881A0"/>
    <w:lvl w:ilvl="0" w:tplc="4DAACCB0">
      <w:start w:val="1"/>
      <w:numFmt w:val="decimal"/>
      <w:pStyle w:val="Sumrio1"/>
      <w:lvlText w:val="%1."/>
      <w:lvlJc w:val="left"/>
      <w:pPr>
        <w:ind w:left="720" w:hanging="360"/>
      </w:pPr>
    </w:lvl>
    <w:lvl w:ilvl="1" w:tplc="04160019" w:tentative="1">
      <w:start w:val="1"/>
      <w:numFmt w:val="lowerLetter"/>
      <w:lvlText w:val="%2."/>
      <w:lvlJc w:val="left"/>
      <w:pPr>
        <w:ind w:left="1440" w:hanging="360"/>
      </w:pPr>
    </w:lvl>
    <w:lvl w:ilvl="2" w:tplc="0416001B" w:tentative="1">
      <w:start w:val="1"/>
      <w:numFmt w:val="lowerRoman"/>
      <w:lvlText w:val="%3."/>
      <w:lvlJc w:val="right"/>
      <w:pPr>
        <w:ind w:left="2160" w:hanging="180"/>
      </w:pPr>
    </w:lvl>
    <w:lvl w:ilvl="3" w:tplc="0416000F" w:tentative="1">
      <w:start w:val="1"/>
      <w:numFmt w:val="decimal"/>
      <w:lvlText w:val="%4."/>
      <w:lvlJc w:val="left"/>
      <w:pPr>
        <w:ind w:left="2880" w:hanging="360"/>
      </w:pPr>
    </w:lvl>
    <w:lvl w:ilvl="4" w:tplc="04160019" w:tentative="1">
      <w:start w:val="1"/>
      <w:numFmt w:val="lowerLetter"/>
      <w:lvlText w:val="%5."/>
      <w:lvlJc w:val="left"/>
      <w:pPr>
        <w:ind w:left="3600" w:hanging="360"/>
      </w:pPr>
    </w:lvl>
    <w:lvl w:ilvl="5" w:tplc="0416001B" w:tentative="1">
      <w:start w:val="1"/>
      <w:numFmt w:val="lowerRoman"/>
      <w:lvlText w:val="%6."/>
      <w:lvlJc w:val="right"/>
      <w:pPr>
        <w:ind w:left="4320" w:hanging="180"/>
      </w:pPr>
    </w:lvl>
    <w:lvl w:ilvl="6" w:tplc="0416000F" w:tentative="1">
      <w:start w:val="1"/>
      <w:numFmt w:val="decimal"/>
      <w:lvlText w:val="%7."/>
      <w:lvlJc w:val="left"/>
      <w:pPr>
        <w:ind w:left="5040" w:hanging="360"/>
      </w:pPr>
    </w:lvl>
    <w:lvl w:ilvl="7" w:tplc="04160019" w:tentative="1">
      <w:start w:val="1"/>
      <w:numFmt w:val="lowerLetter"/>
      <w:lvlText w:val="%8."/>
      <w:lvlJc w:val="left"/>
      <w:pPr>
        <w:ind w:left="5760" w:hanging="360"/>
      </w:pPr>
    </w:lvl>
    <w:lvl w:ilvl="8" w:tplc="041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23B103CA"/>
    <w:multiLevelType w:val="multilevel"/>
    <w:tmpl w:val="0416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" w15:restartNumberingAfterBreak="0">
    <w:nsid w:val="297A71AE"/>
    <w:multiLevelType w:val="hybridMultilevel"/>
    <w:tmpl w:val="C59CA582"/>
    <w:lvl w:ilvl="0" w:tplc="0416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160019" w:tentative="1">
      <w:start w:val="1"/>
      <w:numFmt w:val="lowerLetter"/>
      <w:lvlText w:val="%2."/>
      <w:lvlJc w:val="left"/>
      <w:pPr>
        <w:ind w:left="1440" w:hanging="360"/>
      </w:pPr>
    </w:lvl>
    <w:lvl w:ilvl="2" w:tplc="0416001B" w:tentative="1">
      <w:start w:val="1"/>
      <w:numFmt w:val="lowerRoman"/>
      <w:lvlText w:val="%3."/>
      <w:lvlJc w:val="right"/>
      <w:pPr>
        <w:ind w:left="2160" w:hanging="180"/>
      </w:pPr>
    </w:lvl>
    <w:lvl w:ilvl="3" w:tplc="0416000F" w:tentative="1">
      <w:start w:val="1"/>
      <w:numFmt w:val="decimal"/>
      <w:lvlText w:val="%4."/>
      <w:lvlJc w:val="left"/>
      <w:pPr>
        <w:ind w:left="2880" w:hanging="360"/>
      </w:pPr>
    </w:lvl>
    <w:lvl w:ilvl="4" w:tplc="04160019" w:tentative="1">
      <w:start w:val="1"/>
      <w:numFmt w:val="lowerLetter"/>
      <w:lvlText w:val="%5."/>
      <w:lvlJc w:val="left"/>
      <w:pPr>
        <w:ind w:left="3600" w:hanging="360"/>
      </w:pPr>
    </w:lvl>
    <w:lvl w:ilvl="5" w:tplc="0416001B" w:tentative="1">
      <w:start w:val="1"/>
      <w:numFmt w:val="lowerRoman"/>
      <w:lvlText w:val="%6."/>
      <w:lvlJc w:val="right"/>
      <w:pPr>
        <w:ind w:left="4320" w:hanging="180"/>
      </w:pPr>
    </w:lvl>
    <w:lvl w:ilvl="6" w:tplc="0416000F" w:tentative="1">
      <w:start w:val="1"/>
      <w:numFmt w:val="decimal"/>
      <w:lvlText w:val="%7."/>
      <w:lvlJc w:val="left"/>
      <w:pPr>
        <w:ind w:left="5040" w:hanging="360"/>
      </w:pPr>
    </w:lvl>
    <w:lvl w:ilvl="7" w:tplc="04160019" w:tentative="1">
      <w:start w:val="1"/>
      <w:numFmt w:val="lowerLetter"/>
      <w:lvlText w:val="%8."/>
      <w:lvlJc w:val="left"/>
      <w:pPr>
        <w:ind w:left="5760" w:hanging="360"/>
      </w:pPr>
    </w:lvl>
    <w:lvl w:ilvl="8" w:tplc="041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31FE1031"/>
    <w:multiLevelType w:val="hybridMultilevel"/>
    <w:tmpl w:val="F2AAE8A2"/>
    <w:lvl w:ilvl="0" w:tplc="0416000F">
      <w:start w:val="3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60019" w:tentative="1">
      <w:start w:val="1"/>
      <w:numFmt w:val="lowerLetter"/>
      <w:lvlText w:val="%2."/>
      <w:lvlJc w:val="left"/>
      <w:pPr>
        <w:ind w:left="1440" w:hanging="360"/>
      </w:pPr>
    </w:lvl>
    <w:lvl w:ilvl="2" w:tplc="0416001B" w:tentative="1">
      <w:start w:val="1"/>
      <w:numFmt w:val="lowerRoman"/>
      <w:lvlText w:val="%3."/>
      <w:lvlJc w:val="right"/>
      <w:pPr>
        <w:ind w:left="2160" w:hanging="180"/>
      </w:pPr>
    </w:lvl>
    <w:lvl w:ilvl="3" w:tplc="0416000F" w:tentative="1">
      <w:start w:val="1"/>
      <w:numFmt w:val="decimal"/>
      <w:lvlText w:val="%4."/>
      <w:lvlJc w:val="left"/>
      <w:pPr>
        <w:ind w:left="2880" w:hanging="360"/>
      </w:pPr>
    </w:lvl>
    <w:lvl w:ilvl="4" w:tplc="04160019" w:tentative="1">
      <w:start w:val="1"/>
      <w:numFmt w:val="lowerLetter"/>
      <w:lvlText w:val="%5."/>
      <w:lvlJc w:val="left"/>
      <w:pPr>
        <w:ind w:left="3600" w:hanging="360"/>
      </w:pPr>
    </w:lvl>
    <w:lvl w:ilvl="5" w:tplc="0416001B" w:tentative="1">
      <w:start w:val="1"/>
      <w:numFmt w:val="lowerRoman"/>
      <w:lvlText w:val="%6."/>
      <w:lvlJc w:val="right"/>
      <w:pPr>
        <w:ind w:left="4320" w:hanging="180"/>
      </w:pPr>
    </w:lvl>
    <w:lvl w:ilvl="6" w:tplc="0416000F" w:tentative="1">
      <w:start w:val="1"/>
      <w:numFmt w:val="decimal"/>
      <w:lvlText w:val="%7."/>
      <w:lvlJc w:val="left"/>
      <w:pPr>
        <w:ind w:left="5040" w:hanging="360"/>
      </w:pPr>
    </w:lvl>
    <w:lvl w:ilvl="7" w:tplc="04160019" w:tentative="1">
      <w:start w:val="1"/>
      <w:numFmt w:val="lowerLetter"/>
      <w:lvlText w:val="%8."/>
      <w:lvlJc w:val="left"/>
      <w:pPr>
        <w:ind w:left="5760" w:hanging="360"/>
      </w:pPr>
    </w:lvl>
    <w:lvl w:ilvl="8" w:tplc="041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C437ACD"/>
    <w:multiLevelType w:val="hybridMultilevel"/>
    <w:tmpl w:val="F4E6AFE0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ED51781"/>
    <w:multiLevelType w:val="multilevel"/>
    <w:tmpl w:val="5ED51781"/>
    <w:name w:val="Lista numerada 1"/>
    <w:lvl w:ilvl="0">
      <w:start w:val="1"/>
      <w:numFmt w:val="decimal"/>
      <w:lvlText w:val="%1."/>
      <w:lvlJc w:val="left"/>
      <w:rPr>
        <w:rFonts w:ascii="Arial" w:hAnsi="Arial"/>
        <w:b/>
        <w:i w:val="0"/>
        <w:dstrike w:val="0"/>
        <w:sz w:val="20"/>
      </w:rPr>
    </w:lvl>
    <w:lvl w:ilvl="1">
      <w:start w:val="1"/>
      <w:numFmt w:val="decimal"/>
      <w:lvlText w:val="%1.%2"/>
      <w:lvlJc w:val="left"/>
      <w:rPr>
        <w:dstrike w:val="0"/>
      </w:rPr>
    </w:lvl>
    <w:lvl w:ilvl="2">
      <w:start w:val="1"/>
      <w:numFmt w:val="decimal"/>
      <w:lvlText w:val="%1.%2.%3"/>
      <w:lvlJc w:val="left"/>
      <w:rPr>
        <w:dstrike w:val="0"/>
      </w:rPr>
    </w:lvl>
    <w:lvl w:ilvl="3">
      <w:start w:val="1"/>
      <w:numFmt w:val="decimal"/>
      <w:lvlText w:val="%1.%2.%3.%4"/>
      <w:lvlJc w:val="left"/>
      <w:rPr>
        <w:dstrike w:val="0"/>
      </w:rPr>
    </w:lvl>
    <w:lvl w:ilvl="4">
      <w:start w:val="1"/>
      <w:numFmt w:val="decimal"/>
      <w:lvlText w:val="%1.%2.%3.%4.%5"/>
      <w:lvlJc w:val="left"/>
      <w:rPr>
        <w:dstrike w:val="0"/>
      </w:rPr>
    </w:lvl>
    <w:lvl w:ilvl="5">
      <w:start w:val="1"/>
      <w:numFmt w:val="decimal"/>
      <w:lvlText w:val="%1.%2.%3.%4.%5.%6"/>
      <w:lvlJc w:val="left"/>
      <w:rPr>
        <w:dstrike w:val="0"/>
      </w:rPr>
    </w:lvl>
    <w:lvl w:ilvl="6">
      <w:start w:val="1"/>
      <w:numFmt w:val="decimal"/>
      <w:lvlText w:val="%1.%2.%3.%4.%5.%6.%7"/>
      <w:lvlJc w:val="left"/>
      <w:rPr>
        <w:dstrike w:val="0"/>
      </w:rPr>
    </w:lvl>
    <w:lvl w:ilvl="7">
      <w:start w:val="1"/>
      <w:numFmt w:val="decimal"/>
      <w:lvlText w:val="%1.%2.%3.%4.%5.%6.%7.%8"/>
      <w:lvlJc w:val="left"/>
      <w:rPr>
        <w:dstrike w:val="0"/>
      </w:rPr>
    </w:lvl>
    <w:lvl w:ilvl="8">
      <w:start w:val="1"/>
      <w:numFmt w:val="decimal"/>
      <w:lvlText w:val="%1.%2.%3.%4.%5.%6.%7.%8.%9"/>
      <w:lvlJc w:val="left"/>
      <w:rPr>
        <w:dstrike w:val="0"/>
      </w:rPr>
    </w:lvl>
  </w:abstractNum>
  <w:abstractNum w:abstractNumId="7" w15:restartNumberingAfterBreak="0">
    <w:nsid w:val="612A5B1E"/>
    <w:multiLevelType w:val="multilevel"/>
    <w:tmpl w:val="495A95CE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1152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1944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2376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3168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360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4392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4824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5256" w:hanging="1440"/>
      </w:pPr>
      <w:rPr>
        <w:rFonts w:hint="default"/>
      </w:rPr>
    </w:lvl>
  </w:abstractNum>
  <w:abstractNum w:abstractNumId="8" w15:restartNumberingAfterBreak="0">
    <w:nsid w:val="63353E25"/>
    <w:multiLevelType w:val="hybridMultilevel"/>
    <w:tmpl w:val="9F3C5940"/>
    <w:lvl w:ilvl="0" w:tplc="0416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60019" w:tentative="1">
      <w:start w:val="1"/>
      <w:numFmt w:val="lowerLetter"/>
      <w:lvlText w:val="%2."/>
      <w:lvlJc w:val="left"/>
      <w:pPr>
        <w:ind w:left="1440" w:hanging="360"/>
      </w:pPr>
    </w:lvl>
    <w:lvl w:ilvl="2" w:tplc="0416001B" w:tentative="1">
      <w:start w:val="1"/>
      <w:numFmt w:val="lowerRoman"/>
      <w:lvlText w:val="%3."/>
      <w:lvlJc w:val="right"/>
      <w:pPr>
        <w:ind w:left="2160" w:hanging="180"/>
      </w:pPr>
    </w:lvl>
    <w:lvl w:ilvl="3" w:tplc="0416000F" w:tentative="1">
      <w:start w:val="1"/>
      <w:numFmt w:val="decimal"/>
      <w:lvlText w:val="%4."/>
      <w:lvlJc w:val="left"/>
      <w:pPr>
        <w:ind w:left="2880" w:hanging="360"/>
      </w:pPr>
    </w:lvl>
    <w:lvl w:ilvl="4" w:tplc="04160019" w:tentative="1">
      <w:start w:val="1"/>
      <w:numFmt w:val="lowerLetter"/>
      <w:lvlText w:val="%5."/>
      <w:lvlJc w:val="left"/>
      <w:pPr>
        <w:ind w:left="3600" w:hanging="360"/>
      </w:pPr>
    </w:lvl>
    <w:lvl w:ilvl="5" w:tplc="0416001B" w:tentative="1">
      <w:start w:val="1"/>
      <w:numFmt w:val="lowerRoman"/>
      <w:lvlText w:val="%6."/>
      <w:lvlJc w:val="right"/>
      <w:pPr>
        <w:ind w:left="4320" w:hanging="180"/>
      </w:pPr>
    </w:lvl>
    <w:lvl w:ilvl="6" w:tplc="0416000F" w:tentative="1">
      <w:start w:val="1"/>
      <w:numFmt w:val="decimal"/>
      <w:lvlText w:val="%7."/>
      <w:lvlJc w:val="left"/>
      <w:pPr>
        <w:ind w:left="5040" w:hanging="360"/>
      </w:pPr>
    </w:lvl>
    <w:lvl w:ilvl="7" w:tplc="04160019" w:tentative="1">
      <w:start w:val="1"/>
      <w:numFmt w:val="lowerLetter"/>
      <w:lvlText w:val="%8."/>
      <w:lvlJc w:val="left"/>
      <w:pPr>
        <w:ind w:left="5760" w:hanging="360"/>
      </w:pPr>
    </w:lvl>
    <w:lvl w:ilvl="8" w:tplc="041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6878168D"/>
    <w:multiLevelType w:val="hybridMultilevel"/>
    <w:tmpl w:val="B1520A52"/>
    <w:lvl w:ilvl="0" w:tplc="0416000F">
      <w:start w:val="1"/>
      <w:numFmt w:val="decimal"/>
      <w:lvlText w:val="%1."/>
      <w:lvlJc w:val="left"/>
      <w:pPr>
        <w:ind w:left="720" w:hanging="360"/>
      </w:pPr>
    </w:lvl>
    <w:lvl w:ilvl="1" w:tplc="04160019" w:tentative="1">
      <w:start w:val="1"/>
      <w:numFmt w:val="lowerLetter"/>
      <w:lvlText w:val="%2."/>
      <w:lvlJc w:val="left"/>
      <w:pPr>
        <w:ind w:left="1440" w:hanging="360"/>
      </w:pPr>
    </w:lvl>
    <w:lvl w:ilvl="2" w:tplc="0416001B" w:tentative="1">
      <w:start w:val="1"/>
      <w:numFmt w:val="lowerRoman"/>
      <w:lvlText w:val="%3."/>
      <w:lvlJc w:val="right"/>
      <w:pPr>
        <w:ind w:left="2160" w:hanging="180"/>
      </w:pPr>
    </w:lvl>
    <w:lvl w:ilvl="3" w:tplc="0416000F" w:tentative="1">
      <w:start w:val="1"/>
      <w:numFmt w:val="decimal"/>
      <w:lvlText w:val="%4."/>
      <w:lvlJc w:val="left"/>
      <w:pPr>
        <w:ind w:left="2880" w:hanging="360"/>
      </w:pPr>
    </w:lvl>
    <w:lvl w:ilvl="4" w:tplc="04160019" w:tentative="1">
      <w:start w:val="1"/>
      <w:numFmt w:val="lowerLetter"/>
      <w:lvlText w:val="%5."/>
      <w:lvlJc w:val="left"/>
      <w:pPr>
        <w:ind w:left="3600" w:hanging="360"/>
      </w:pPr>
    </w:lvl>
    <w:lvl w:ilvl="5" w:tplc="0416001B" w:tentative="1">
      <w:start w:val="1"/>
      <w:numFmt w:val="lowerRoman"/>
      <w:lvlText w:val="%6."/>
      <w:lvlJc w:val="right"/>
      <w:pPr>
        <w:ind w:left="4320" w:hanging="180"/>
      </w:pPr>
    </w:lvl>
    <w:lvl w:ilvl="6" w:tplc="0416000F" w:tentative="1">
      <w:start w:val="1"/>
      <w:numFmt w:val="decimal"/>
      <w:lvlText w:val="%7."/>
      <w:lvlJc w:val="left"/>
      <w:pPr>
        <w:ind w:left="5040" w:hanging="360"/>
      </w:pPr>
    </w:lvl>
    <w:lvl w:ilvl="7" w:tplc="04160019" w:tentative="1">
      <w:start w:val="1"/>
      <w:numFmt w:val="lowerLetter"/>
      <w:lvlText w:val="%8."/>
      <w:lvlJc w:val="left"/>
      <w:pPr>
        <w:ind w:left="5760" w:hanging="360"/>
      </w:pPr>
    </w:lvl>
    <w:lvl w:ilvl="8" w:tplc="041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25B6210"/>
    <w:multiLevelType w:val="hybridMultilevel"/>
    <w:tmpl w:val="9A3C7182"/>
    <w:lvl w:ilvl="0" w:tplc="0416000F">
      <w:start w:val="1"/>
      <w:numFmt w:val="decimal"/>
      <w:lvlText w:val="%1."/>
      <w:lvlJc w:val="left"/>
      <w:pPr>
        <w:ind w:left="720" w:hanging="360"/>
      </w:pPr>
    </w:lvl>
    <w:lvl w:ilvl="1" w:tplc="04160019" w:tentative="1">
      <w:start w:val="1"/>
      <w:numFmt w:val="lowerLetter"/>
      <w:lvlText w:val="%2."/>
      <w:lvlJc w:val="left"/>
      <w:pPr>
        <w:ind w:left="1440" w:hanging="360"/>
      </w:pPr>
    </w:lvl>
    <w:lvl w:ilvl="2" w:tplc="0416001B" w:tentative="1">
      <w:start w:val="1"/>
      <w:numFmt w:val="lowerRoman"/>
      <w:lvlText w:val="%3."/>
      <w:lvlJc w:val="right"/>
      <w:pPr>
        <w:ind w:left="2160" w:hanging="180"/>
      </w:pPr>
    </w:lvl>
    <w:lvl w:ilvl="3" w:tplc="0416000F" w:tentative="1">
      <w:start w:val="1"/>
      <w:numFmt w:val="decimal"/>
      <w:lvlText w:val="%4."/>
      <w:lvlJc w:val="left"/>
      <w:pPr>
        <w:ind w:left="2880" w:hanging="360"/>
      </w:pPr>
    </w:lvl>
    <w:lvl w:ilvl="4" w:tplc="04160019" w:tentative="1">
      <w:start w:val="1"/>
      <w:numFmt w:val="lowerLetter"/>
      <w:lvlText w:val="%5."/>
      <w:lvlJc w:val="left"/>
      <w:pPr>
        <w:ind w:left="3600" w:hanging="360"/>
      </w:pPr>
    </w:lvl>
    <w:lvl w:ilvl="5" w:tplc="0416001B" w:tentative="1">
      <w:start w:val="1"/>
      <w:numFmt w:val="lowerRoman"/>
      <w:lvlText w:val="%6."/>
      <w:lvlJc w:val="right"/>
      <w:pPr>
        <w:ind w:left="4320" w:hanging="180"/>
      </w:pPr>
    </w:lvl>
    <w:lvl w:ilvl="6" w:tplc="0416000F" w:tentative="1">
      <w:start w:val="1"/>
      <w:numFmt w:val="decimal"/>
      <w:lvlText w:val="%7."/>
      <w:lvlJc w:val="left"/>
      <w:pPr>
        <w:ind w:left="5040" w:hanging="360"/>
      </w:pPr>
    </w:lvl>
    <w:lvl w:ilvl="7" w:tplc="04160019" w:tentative="1">
      <w:start w:val="1"/>
      <w:numFmt w:val="lowerLetter"/>
      <w:lvlText w:val="%8."/>
      <w:lvlJc w:val="left"/>
      <w:pPr>
        <w:ind w:left="5760" w:hanging="360"/>
      </w:pPr>
    </w:lvl>
    <w:lvl w:ilvl="8" w:tplc="0416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911620694">
    <w:abstractNumId w:val="3"/>
  </w:num>
  <w:num w:numId="2" w16cid:durableId="1513447337">
    <w:abstractNumId w:val="0"/>
  </w:num>
  <w:num w:numId="3" w16cid:durableId="1323462693">
    <w:abstractNumId w:val="1"/>
  </w:num>
  <w:num w:numId="4" w16cid:durableId="1740054491">
    <w:abstractNumId w:val="5"/>
  </w:num>
  <w:num w:numId="5" w16cid:durableId="1113591903">
    <w:abstractNumId w:val="8"/>
  </w:num>
  <w:num w:numId="6" w16cid:durableId="1207450173">
    <w:abstractNumId w:val="10"/>
  </w:num>
  <w:num w:numId="7" w16cid:durableId="1613436975">
    <w:abstractNumId w:val="4"/>
  </w:num>
  <w:num w:numId="8" w16cid:durableId="1216232383">
    <w:abstractNumId w:val="2"/>
  </w:num>
  <w:num w:numId="9" w16cid:durableId="1684939220">
    <w:abstractNumId w:val="9"/>
  </w:num>
  <w:num w:numId="10" w16cid:durableId="1117531648">
    <w:abstractNumId w:val="7"/>
  </w:num>
  <w:numIdMacAtCleanup w:val="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efaultTabStop w:val="708"/>
  <w:hyphenationZone w:val="425"/>
  <w:drawingGridHorizontalSpacing w:val="12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14BA1"/>
    <w:rsid w:val="00002305"/>
    <w:rsid w:val="00006060"/>
    <w:rsid w:val="000133E7"/>
    <w:rsid w:val="00013BDC"/>
    <w:rsid w:val="000200C5"/>
    <w:rsid w:val="000344D5"/>
    <w:rsid w:val="00042740"/>
    <w:rsid w:val="00047BB5"/>
    <w:rsid w:val="0005096C"/>
    <w:rsid w:val="00051FE7"/>
    <w:rsid w:val="00062B8E"/>
    <w:rsid w:val="00070276"/>
    <w:rsid w:val="000956C8"/>
    <w:rsid w:val="00095E35"/>
    <w:rsid w:val="000A1F68"/>
    <w:rsid w:val="000A40BC"/>
    <w:rsid w:val="000A53E3"/>
    <w:rsid w:val="000A566A"/>
    <w:rsid w:val="000B135E"/>
    <w:rsid w:val="000B163A"/>
    <w:rsid w:val="000D05DB"/>
    <w:rsid w:val="000D0C2F"/>
    <w:rsid w:val="000D3D93"/>
    <w:rsid w:val="000D63FD"/>
    <w:rsid w:val="000E27C0"/>
    <w:rsid w:val="000E377C"/>
    <w:rsid w:val="000F3143"/>
    <w:rsid w:val="000F624D"/>
    <w:rsid w:val="00111184"/>
    <w:rsid w:val="00130911"/>
    <w:rsid w:val="001316C7"/>
    <w:rsid w:val="00136ECB"/>
    <w:rsid w:val="001462AD"/>
    <w:rsid w:val="00153A1B"/>
    <w:rsid w:val="00155160"/>
    <w:rsid w:val="00166014"/>
    <w:rsid w:val="001716C8"/>
    <w:rsid w:val="00174483"/>
    <w:rsid w:val="00184191"/>
    <w:rsid w:val="001904BD"/>
    <w:rsid w:val="001A75C9"/>
    <w:rsid w:val="001B099D"/>
    <w:rsid w:val="001B486C"/>
    <w:rsid w:val="001C30C8"/>
    <w:rsid w:val="001C3350"/>
    <w:rsid w:val="001E28A5"/>
    <w:rsid w:val="001E28FE"/>
    <w:rsid w:val="001F36CB"/>
    <w:rsid w:val="001F4672"/>
    <w:rsid w:val="00202220"/>
    <w:rsid w:val="00215775"/>
    <w:rsid w:val="00220690"/>
    <w:rsid w:val="0023151F"/>
    <w:rsid w:val="00233116"/>
    <w:rsid w:val="0023478D"/>
    <w:rsid w:val="0023702C"/>
    <w:rsid w:val="0024223A"/>
    <w:rsid w:val="00250653"/>
    <w:rsid w:val="0026030C"/>
    <w:rsid w:val="00264B63"/>
    <w:rsid w:val="002726A5"/>
    <w:rsid w:val="002755E9"/>
    <w:rsid w:val="00277FA6"/>
    <w:rsid w:val="002A79E5"/>
    <w:rsid w:val="002B2C98"/>
    <w:rsid w:val="002B4C26"/>
    <w:rsid w:val="002C0C61"/>
    <w:rsid w:val="002C4F21"/>
    <w:rsid w:val="002C663B"/>
    <w:rsid w:val="002D35D2"/>
    <w:rsid w:val="00301536"/>
    <w:rsid w:val="00302470"/>
    <w:rsid w:val="003054A9"/>
    <w:rsid w:val="00312EA1"/>
    <w:rsid w:val="00326F93"/>
    <w:rsid w:val="00331CFE"/>
    <w:rsid w:val="003354CE"/>
    <w:rsid w:val="00345CDB"/>
    <w:rsid w:val="003511D5"/>
    <w:rsid w:val="0035180B"/>
    <w:rsid w:val="0035654D"/>
    <w:rsid w:val="00362D5C"/>
    <w:rsid w:val="00366969"/>
    <w:rsid w:val="003753BC"/>
    <w:rsid w:val="0038133B"/>
    <w:rsid w:val="003840F6"/>
    <w:rsid w:val="00391B8F"/>
    <w:rsid w:val="00396C18"/>
    <w:rsid w:val="003A2086"/>
    <w:rsid w:val="003A2EBD"/>
    <w:rsid w:val="003B296A"/>
    <w:rsid w:val="003B7257"/>
    <w:rsid w:val="003C7275"/>
    <w:rsid w:val="003E7410"/>
    <w:rsid w:val="003F7F75"/>
    <w:rsid w:val="00411722"/>
    <w:rsid w:val="00431EBE"/>
    <w:rsid w:val="00440108"/>
    <w:rsid w:val="00446257"/>
    <w:rsid w:val="00451C5C"/>
    <w:rsid w:val="00452EC3"/>
    <w:rsid w:val="004533EF"/>
    <w:rsid w:val="0046071E"/>
    <w:rsid w:val="0048794E"/>
    <w:rsid w:val="00491094"/>
    <w:rsid w:val="004922AF"/>
    <w:rsid w:val="00493019"/>
    <w:rsid w:val="004A4316"/>
    <w:rsid w:val="004B22F5"/>
    <w:rsid w:val="004D26C8"/>
    <w:rsid w:val="004D73BC"/>
    <w:rsid w:val="004D7AE4"/>
    <w:rsid w:val="004D7C3C"/>
    <w:rsid w:val="004E3629"/>
    <w:rsid w:val="004E43F8"/>
    <w:rsid w:val="004E6710"/>
    <w:rsid w:val="004F4CE4"/>
    <w:rsid w:val="004F7E92"/>
    <w:rsid w:val="0050261A"/>
    <w:rsid w:val="005032A7"/>
    <w:rsid w:val="00505EE6"/>
    <w:rsid w:val="00514787"/>
    <w:rsid w:val="0051592F"/>
    <w:rsid w:val="0052012C"/>
    <w:rsid w:val="005222A8"/>
    <w:rsid w:val="0053129C"/>
    <w:rsid w:val="005317F2"/>
    <w:rsid w:val="005356F3"/>
    <w:rsid w:val="00537AD2"/>
    <w:rsid w:val="00541157"/>
    <w:rsid w:val="005424B2"/>
    <w:rsid w:val="0055497E"/>
    <w:rsid w:val="0056634C"/>
    <w:rsid w:val="00587596"/>
    <w:rsid w:val="00595D55"/>
    <w:rsid w:val="005A2BA0"/>
    <w:rsid w:val="005A4E85"/>
    <w:rsid w:val="005A78E9"/>
    <w:rsid w:val="005B53AE"/>
    <w:rsid w:val="005B5F74"/>
    <w:rsid w:val="005D7095"/>
    <w:rsid w:val="005E784C"/>
    <w:rsid w:val="005F6AAB"/>
    <w:rsid w:val="0061300A"/>
    <w:rsid w:val="00614E12"/>
    <w:rsid w:val="006155DD"/>
    <w:rsid w:val="0061738A"/>
    <w:rsid w:val="0063301A"/>
    <w:rsid w:val="0063548D"/>
    <w:rsid w:val="0063580D"/>
    <w:rsid w:val="00640146"/>
    <w:rsid w:val="00655901"/>
    <w:rsid w:val="00655A14"/>
    <w:rsid w:val="00661696"/>
    <w:rsid w:val="00670D71"/>
    <w:rsid w:val="0067485B"/>
    <w:rsid w:val="00676E2E"/>
    <w:rsid w:val="0067E92C"/>
    <w:rsid w:val="006810C6"/>
    <w:rsid w:val="00684775"/>
    <w:rsid w:val="006908A8"/>
    <w:rsid w:val="006910B6"/>
    <w:rsid w:val="006929CF"/>
    <w:rsid w:val="00697EBA"/>
    <w:rsid w:val="006A0271"/>
    <w:rsid w:val="006A1072"/>
    <w:rsid w:val="006B69F7"/>
    <w:rsid w:val="006B7304"/>
    <w:rsid w:val="006C371B"/>
    <w:rsid w:val="006C73CF"/>
    <w:rsid w:val="006D6E39"/>
    <w:rsid w:val="006D7BBC"/>
    <w:rsid w:val="006E5DB9"/>
    <w:rsid w:val="006F3438"/>
    <w:rsid w:val="006F5317"/>
    <w:rsid w:val="006F6362"/>
    <w:rsid w:val="006F7410"/>
    <w:rsid w:val="00706CB4"/>
    <w:rsid w:val="0071445E"/>
    <w:rsid w:val="00731804"/>
    <w:rsid w:val="00734525"/>
    <w:rsid w:val="00741AAD"/>
    <w:rsid w:val="00752BAA"/>
    <w:rsid w:val="00752DDC"/>
    <w:rsid w:val="00763ADE"/>
    <w:rsid w:val="00781938"/>
    <w:rsid w:val="007967E1"/>
    <w:rsid w:val="007C2B44"/>
    <w:rsid w:val="007C2E08"/>
    <w:rsid w:val="007D21FD"/>
    <w:rsid w:val="007D31FC"/>
    <w:rsid w:val="007E3E86"/>
    <w:rsid w:val="007E60E5"/>
    <w:rsid w:val="007F69F3"/>
    <w:rsid w:val="00801351"/>
    <w:rsid w:val="00806D2B"/>
    <w:rsid w:val="008238B4"/>
    <w:rsid w:val="00841571"/>
    <w:rsid w:val="00841C4B"/>
    <w:rsid w:val="00841F16"/>
    <w:rsid w:val="00855E50"/>
    <w:rsid w:val="00866324"/>
    <w:rsid w:val="00877D07"/>
    <w:rsid w:val="008819CE"/>
    <w:rsid w:val="008862D9"/>
    <w:rsid w:val="00890E17"/>
    <w:rsid w:val="00892A64"/>
    <w:rsid w:val="008F08D5"/>
    <w:rsid w:val="008F30BF"/>
    <w:rsid w:val="00907308"/>
    <w:rsid w:val="00912DF9"/>
    <w:rsid w:val="00922311"/>
    <w:rsid w:val="00934C83"/>
    <w:rsid w:val="00936D1A"/>
    <w:rsid w:val="009378A5"/>
    <w:rsid w:val="00943DF3"/>
    <w:rsid w:val="0094427C"/>
    <w:rsid w:val="00950563"/>
    <w:rsid w:val="00957D2C"/>
    <w:rsid w:val="00960ABD"/>
    <w:rsid w:val="00960C3F"/>
    <w:rsid w:val="00963CCF"/>
    <w:rsid w:val="00977B0C"/>
    <w:rsid w:val="009878AD"/>
    <w:rsid w:val="009A34B1"/>
    <w:rsid w:val="009A3F10"/>
    <w:rsid w:val="009B69FC"/>
    <w:rsid w:val="009C7E58"/>
    <w:rsid w:val="009D5224"/>
    <w:rsid w:val="009D5FE1"/>
    <w:rsid w:val="009D6764"/>
    <w:rsid w:val="009F0A01"/>
    <w:rsid w:val="00A07534"/>
    <w:rsid w:val="00A23007"/>
    <w:rsid w:val="00A246AD"/>
    <w:rsid w:val="00A3176D"/>
    <w:rsid w:val="00A350E8"/>
    <w:rsid w:val="00A36144"/>
    <w:rsid w:val="00A424B9"/>
    <w:rsid w:val="00A52524"/>
    <w:rsid w:val="00A554F9"/>
    <w:rsid w:val="00A81B6D"/>
    <w:rsid w:val="00A92912"/>
    <w:rsid w:val="00AA0FD2"/>
    <w:rsid w:val="00AB2A72"/>
    <w:rsid w:val="00AC06A8"/>
    <w:rsid w:val="00AC2099"/>
    <w:rsid w:val="00AD3B2F"/>
    <w:rsid w:val="00AF1EBD"/>
    <w:rsid w:val="00AF4F68"/>
    <w:rsid w:val="00AF73D2"/>
    <w:rsid w:val="00B1034D"/>
    <w:rsid w:val="00B214D5"/>
    <w:rsid w:val="00B22EBA"/>
    <w:rsid w:val="00B53086"/>
    <w:rsid w:val="00B540F3"/>
    <w:rsid w:val="00B57A47"/>
    <w:rsid w:val="00B748A7"/>
    <w:rsid w:val="00B82D3A"/>
    <w:rsid w:val="00B84B06"/>
    <w:rsid w:val="00BA5AD8"/>
    <w:rsid w:val="00BC0F61"/>
    <w:rsid w:val="00BC55EC"/>
    <w:rsid w:val="00BD68D2"/>
    <w:rsid w:val="00BDAD42"/>
    <w:rsid w:val="00BE56AE"/>
    <w:rsid w:val="00BF466B"/>
    <w:rsid w:val="00BF4FBD"/>
    <w:rsid w:val="00BF56DE"/>
    <w:rsid w:val="00C03EEF"/>
    <w:rsid w:val="00C070CB"/>
    <w:rsid w:val="00C12A5F"/>
    <w:rsid w:val="00C14019"/>
    <w:rsid w:val="00C23EAA"/>
    <w:rsid w:val="00C2560E"/>
    <w:rsid w:val="00C3794D"/>
    <w:rsid w:val="00C55A0A"/>
    <w:rsid w:val="00C568E0"/>
    <w:rsid w:val="00C60745"/>
    <w:rsid w:val="00C657B9"/>
    <w:rsid w:val="00C67B60"/>
    <w:rsid w:val="00C712B2"/>
    <w:rsid w:val="00C72C92"/>
    <w:rsid w:val="00C85D1F"/>
    <w:rsid w:val="00CA46D0"/>
    <w:rsid w:val="00CA70CF"/>
    <w:rsid w:val="00CB4260"/>
    <w:rsid w:val="00CB74F8"/>
    <w:rsid w:val="00CC5B53"/>
    <w:rsid w:val="00CD77F3"/>
    <w:rsid w:val="00CE07DC"/>
    <w:rsid w:val="00CF16B8"/>
    <w:rsid w:val="00CFA243"/>
    <w:rsid w:val="00D009D8"/>
    <w:rsid w:val="00D11DF6"/>
    <w:rsid w:val="00D21B6A"/>
    <w:rsid w:val="00D23312"/>
    <w:rsid w:val="00D4379E"/>
    <w:rsid w:val="00D46ACF"/>
    <w:rsid w:val="00D60B69"/>
    <w:rsid w:val="00D61B88"/>
    <w:rsid w:val="00D801CD"/>
    <w:rsid w:val="00D8094C"/>
    <w:rsid w:val="00D81535"/>
    <w:rsid w:val="00D81B68"/>
    <w:rsid w:val="00D8572D"/>
    <w:rsid w:val="00D90673"/>
    <w:rsid w:val="00D951B4"/>
    <w:rsid w:val="00D9795D"/>
    <w:rsid w:val="00DC4D81"/>
    <w:rsid w:val="00DD3062"/>
    <w:rsid w:val="00DD7C59"/>
    <w:rsid w:val="00DE1F93"/>
    <w:rsid w:val="00DF317A"/>
    <w:rsid w:val="00DF5469"/>
    <w:rsid w:val="00DF7E2F"/>
    <w:rsid w:val="00E00625"/>
    <w:rsid w:val="00E058F6"/>
    <w:rsid w:val="00E219AE"/>
    <w:rsid w:val="00E22EAB"/>
    <w:rsid w:val="00E3133C"/>
    <w:rsid w:val="00E3306F"/>
    <w:rsid w:val="00E36E00"/>
    <w:rsid w:val="00E46F96"/>
    <w:rsid w:val="00E476F9"/>
    <w:rsid w:val="00E637FA"/>
    <w:rsid w:val="00E735EE"/>
    <w:rsid w:val="00E746D8"/>
    <w:rsid w:val="00E81BC1"/>
    <w:rsid w:val="00E861FE"/>
    <w:rsid w:val="00E963A3"/>
    <w:rsid w:val="00EA73B5"/>
    <w:rsid w:val="00EB3519"/>
    <w:rsid w:val="00ED3637"/>
    <w:rsid w:val="00EF60BA"/>
    <w:rsid w:val="00EF6EC3"/>
    <w:rsid w:val="00F00CB9"/>
    <w:rsid w:val="00F1324E"/>
    <w:rsid w:val="00F14BA1"/>
    <w:rsid w:val="00F25738"/>
    <w:rsid w:val="00F2650F"/>
    <w:rsid w:val="00F351C5"/>
    <w:rsid w:val="00F40804"/>
    <w:rsid w:val="00F45EA6"/>
    <w:rsid w:val="00F506BD"/>
    <w:rsid w:val="00F65827"/>
    <w:rsid w:val="00F70476"/>
    <w:rsid w:val="00F712D2"/>
    <w:rsid w:val="00F751B7"/>
    <w:rsid w:val="00F8679B"/>
    <w:rsid w:val="00F87D00"/>
    <w:rsid w:val="00F94255"/>
    <w:rsid w:val="00F9503B"/>
    <w:rsid w:val="00FB05EC"/>
    <w:rsid w:val="00FB4123"/>
    <w:rsid w:val="00FB50F4"/>
    <w:rsid w:val="00FC7747"/>
    <w:rsid w:val="00FD73FF"/>
    <w:rsid w:val="00FD76E9"/>
    <w:rsid w:val="00FF09F8"/>
    <w:rsid w:val="00FF10BC"/>
    <w:rsid w:val="00FF181B"/>
    <w:rsid w:val="00FF7369"/>
    <w:rsid w:val="02082954"/>
    <w:rsid w:val="022FB1A4"/>
    <w:rsid w:val="02549A65"/>
    <w:rsid w:val="026D1142"/>
    <w:rsid w:val="02A3F5DA"/>
    <w:rsid w:val="02A71D08"/>
    <w:rsid w:val="02A7EB55"/>
    <w:rsid w:val="0379CA18"/>
    <w:rsid w:val="038CC43C"/>
    <w:rsid w:val="038D5487"/>
    <w:rsid w:val="03E173F7"/>
    <w:rsid w:val="03F01B22"/>
    <w:rsid w:val="04269DDE"/>
    <w:rsid w:val="048460B2"/>
    <w:rsid w:val="04B59B78"/>
    <w:rsid w:val="04E12371"/>
    <w:rsid w:val="05FFDC84"/>
    <w:rsid w:val="075AEF6E"/>
    <w:rsid w:val="07E59634"/>
    <w:rsid w:val="08B2AE48"/>
    <w:rsid w:val="08CAA841"/>
    <w:rsid w:val="0964E00E"/>
    <w:rsid w:val="09C94C8B"/>
    <w:rsid w:val="0A4E3407"/>
    <w:rsid w:val="0A5AA539"/>
    <w:rsid w:val="0A912C54"/>
    <w:rsid w:val="0C13F388"/>
    <w:rsid w:val="0D18101B"/>
    <w:rsid w:val="0D32EE21"/>
    <w:rsid w:val="0D44B54C"/>
    <w:rsid w:val="0D48999D"/>
    <w:rsid w:val="0D68650E"/>
    <w:rsid w:val="0D8FDE7D"/>
    <w:rsid w:val="0DCFDE04"/>
    <w:rsid w:val="0DF363C8"/>
    <w:rsid w:val="0E328948"/>
    <w:rsid w:val="0EAE4195"/>
    <w:rsid w:val="0EFDDBF8"/>
    <w:rsid w:val="0F75446D"/>
    <w:rsid w:val="0F84F134"/>
    <w:rsid w:val="0FFB120E"/>
    <w:rsid w:val="104A11F6"/>
    <w:rsid w:val="107211F4"/>
    <w:rsid w:val="108F8E28"/>
    <w:rsid w:val="10940615"/>
    <w:rsid w:val="116DBB21"/>
    <w:rsid w:val="118B0CAE"/>
    <w:rsid w:val="11906E52"/>
    <w:rsid w:val="11CF88A9"/>
    <w:rsid w:val="132188DA"/>
    <w:rsid w:val="1394B43A"/>
    <w:rsid w:val="13A472E1"/>
    <w:rsid w:val="13DC6574"/>
    <w:rsid w:val="142AE8C5"/>
    <w:rsid w:val="1482853F"/>
    <w:rsid w:val="152BBE43"/>
    <w:rsid w:val="155E4B6B"/>
    <w:rsid w:val="155F3F9A"/>
    <w:rsid w:val="158E19D2"/>
    <w:rsid w:val="15B9B4F7"/>
    <w:rsid w:val="15F4E194"/>
    <w:rsid w:val="1650AD98"/>
    <w:rsid w:val="16666F11"/>
    <w:rsid w:val="1683C5DF"/>
    <w:rsid w:val="16C8E762"/>
    <w:rsid w:val="171D9866"/>
    <w:rsid w:val="174FAABC"/>
    <w:rsid w:val="17616065"/>
    <w:rsid w:val="178C4FED"/>
    <w:rsid w:val="17C945A9"/>
    <w:rsid w:val="1835DF4F"/>
    <w:rsid w:val="18635F05"/>
    <w:rsid w:val="1868255D"/>
    <w:rsid w:val="18D30399"/>
    <w:rsid w:val="1988CBF7"/>
    <w:rsid w:val="1AD949B2"/>
    <w:rsid w:val="1B42EE4C"/>
    <w:rsid w:val="1B5A8893"/>
    <w:rsid w:val="1C0731F6"/>
    <w:rsid w:val="1C8DA7BB"/>
    <w:rsid w:val="1CA7EA51"/>
    <w:rsid w:val="1CED44AE"/>
    <w:rsid w:val="1E16E166"/>
    <w:rsid w:val="1F13DB5C"/>
    <w:rsid w:val="1F2AED87"/>
    <w:rsid w:val="202AA825"/>
    <w:rsid w:val="204711DF"/>
    <w:rsid w:val="208765B0"/>
    <w:rsid w:val="21325A47"/>
    <w:rsid w:val="2150F906"/>
    <w:rsid w:val="215622B3"/>
    <w:rsid w:val="21F5DF46"/>
    <w:rsid w:val="22693578"/>
    <w:rsid w:val="22AE0867"/>
    <w:rsid w:val="2337F4D7"/>
    <w:rsid w:val="234C85C0"/>
    <w:rsid w:val="23740E27"/>
    <w:rsid w:val="2398F924"/>
    <w:rsid w:val="2444802F"/>
    <w:rsid w:val="2453BA90"/>
    <w:rsid w:val="25961A43"/>
    <w:rsid w:val="273E5FF0"/>
    <w:rsid w:val="275B8F22"/>
    <w:rsid w:val="27794B5D"/>
    <w:rsid w:val="286520CA"/>
    <w:rsid w:val="292793E3"/>
    <w:rsid w:val="298DB4C9"/>
    <w:rsid w:val="29C32BD7"/>
    <w:rsid w:val="2A1C91DA"/>
    <w:rsid w:val="2A54144C"/>
    <w:rsid w:val="2A790CBA"/>
    <w:rsid w:val="2C055BC7"/>
    <w:rsid w:val="2C2E8315"/>
    <w:rsid w:val="2CA6A7B6"/>
    <w:rsid w:val="2CDE7E09"/>
    <w:rsid w:val="2D0BB8F4"/>
    <w:rsid w:val="2D3BB91B"/>
    <w:rsid w:val="2D759791"/>
    <w:rsid w:val="2E6B4BC8"/>
    <w:rsid w:val="2F20CF2F"/>
    <w:rsid w:val="2F5AC375"/>
    <w:rsid w:val="2FAE9A1C"/>
    <w:rsid w:val="2FC5B1B3"/>
    <w:rsid w:val="303765FC"/>
    <w:rsid w:val="308600E6"/>
    <w:rsid w:val="30C30DFB"/>
    <w:rsid w:val="310E54C0"/>
    <w:rsid w:val="3131BBF6"/>
    <w:rsid w:val="3244FE95"/>
    <w:rsid w:val="327E38B0"/>
    <w:rsid w:val="32A66A96"/>
    <w:rsid w:val="32F0A2E6"/>
    <w:rsid w:val="336A9710"/>
    <w:rsid w:val="33DD17C2"/>
    <w:rsid w:val="342BA902"/>
    <w:rsid w:val="345CE9BD"/>
    <w:rsid w:val="34D3D4D7"/>
    <w:rsid w:val="34D948E0"/>
    <w:rsid w:val="354A2F70"/>
    <w:rsid w:val="35EED7A8"/>
    <w:rsid w:val="35F2D3B7"/>
    <w:rsid w:val="36130E25"/>
    <w:rsid w:val="364B9533"/>
    <w:rsid w:val="365F980D"/>
    <w:rsid w:val="3683CCB8"/>
    <w:rsid w:val="369D14BC"/>
    <w:rsid w:val="36E1EC85"/>
    <w:rsid w:val="36F7B5BA"/>
    <w:rsid w:val="374EE7BF"/>
    <w:rsid w:val="37CAEF2A"/>
    <w:rsid w:val="38301F46"/>
    <w:rsid w:val="385D723C"/>
    <w:rsid w:val="3863D741"/>
    <w:rsid w:val="387C81E2"/>
    <w:rsid w:val="38B088E5"/>
    <w:rsid w:val="38F45AF0"/>
    <w:rsid w:val="390BF2C2"/>
    <w:rsid w:val="39E72316"/>
    <w:rsid w:val="3A22F7F6"/>
    <w:rsid w:val="3AF20943"/>
    <w:rsid w:val="3B25111F"/>
    <w:rsid w:val="3B50C259"/>
    <w:rsid w:val="3B7243BF"/>
    <w:rsid w:val="3BA88291"/>
    <w:rsid w:val="3BA8F9F9"/>
    <w:rsid w:val="3BD34B62"/>
    <w:rsid w:val="3C09AF49"/>
    <w:rsid w:val="3C33F95B"/>
    <w:rsid w:val="3C9D8236"/>
    <w:rsid w:val="3CA37531"/>
    <w:rsid w:val="3CC248F8"/>
    <w:rsid w:val="3CC5BE5F"/>
    <w:rsid w:val="3CCDF0DF"/>
    <w:rsid w:val="3CEC3254"/>
    <w:rsid w:val="3D0F4284"/>
    <w:rsid w:val="3D103ED3"/>
    <w:rsid w:val="3D1E2007"/>
    <w:rsid w:val="3D856409"/>
    <w:rsid w:val="3D91CC0C"/>
    <w:rsid w:val="3DF0AB60"/>
    <w:rsid w:val="3E2CA4B3"/>
    <w:rsid w:val="3E346501"/>
    <w:rsid w:val="3E618EC0"/>
    <w:rsid w:val="3E8EE58B"/>
    <w:rsid w:val="3EB9F068"/>
    <w:rsid w:val="3F034A53"/>
    <w:rsid w:val="3F12073E"/>
    <w:rsid w:val="3F30C669"/>
    <w:rsid w:val="3F43935B"/>
    <w:rsid w:val="3F5C421F"/>
    <w:rsid w:val="3F60A2D5"/>
    <w:rsid w:val="3F6255F6"/>
    <w:rsid w:val="3FF27779"/>
    <w:rsid w:val="3FF5F538"/>
    <w:rsid w:val="4009F498"/>
    <w:rsid w:val="40C65F0C"/>
    <w:rsid w:val="40E1CAA5"/>
    <w:rsid w:val="4144592C"/>
    <w:rsid w:val="41450E8F"/>
    <w:rsid w:val="415B5BD0"/>
    <w:rsid w:val="41AD06DD"/>
    <w:rsid w:val="41CBC21C"/>
    <w:rsid w:val="41DF9C29"/>
    <w:rsid w:val="42556287"/>
    <w:rsid w:val="42984397"/>
    <w:rsid w:val="42BC1FD9"/>
    <w:rsid w:val="43192445"/>
    <w:rsid w:val="43463A0D"/>
    <w:rsid w:val="43697073"/>
    <w:rsid w:val="43BBA927"/>
    <w:rsid w:val="443EFB1D"/>
    <w:rsid w:val="44B2E91E"/>
    <w:rsid w:val="44C5E89C"/>
    <w:rsid w:val="452931EC"/>
    <w:rsid w:val="452C9690"/>
    <w:rsid w:val="4541DC8D"/>
    <w:rsid w:val="454BB3F3"/>
    <w:rsid w:val="4553A57D"/>
    <w:rsid w:val="46C9969A"/>
    <w:rsid w:val="4700ACB1"/>
    <w:rsid w:val="4700ECE8"/>
    <w:rsid w:val="474CD212"/>
    <w:rsid w:val="47FBDE20"/>
    <w:rsid w:val="48CBB8C3"/>
    <w:rsid w:val="4983AF21"/>
    <w:rsid w:val="49A92689"/>
    <w:rsid w:val="4A06AD87"/>
    <w:rsid w:val="4A1BFDE8"/>
    <w:rsid w:val="4A489571"/>
    <w:rsid w:val="4AC731BE"/>
    <w:rsid w:val="4B7C6FDE"/>
    <w:rsid w:val="4BD41DD4"/>
    <w:rsid w:val="4C7C2A7C"/>
    <w:rsid w:val="4CD197BE"/>
    <w:rsid w:val="4CF2747F"/>
    <w:rsid w:val="4D6616CF"/>
    <w:rsid w:val="4D66B333"/>
    <w:rsid w:val="4D9604C1"/>
    <w:rsid w:val="4E2806C4"/>
    <w:rsid w:val="4E4A88CB"/>
    <w:rsid w:val="4EAA9F03"/>
    <w:rsid w:val="4F365E38"/>
    <w:rsid w:val="4FDC5CFB"/>
    <w:rsid w:val="5073D219"/>
    <w:rsid w:val="507FECF8"/>
    <w:rsid w:val="50A78EF7"/>
    <w:rsid w:val="50AAAECB"/>
    <w:rsid w:val="5160C8F4"/>
    <w:rsid w:val="5168912B"/>
    <w:rsid w:val="5178A5AC"/>
    <w:rsid w:val="520659F3"/>
    <w:rsid w:val="523EFD50"/>
    <w:rsid w:val="52478B02"/>
    <w:rsid w:val="526DFEFA"/>
    <w:rsid w:val="52E6DFB4"/>
    <w:rsid w:val="5340B664"/>
    <w:rsid w:val="53D92248"/>
    <w:rsid w:val="53EF3ADA"/>
    <w:rsid w:val="54037515"/>
    <w:rsid w:val="547EC3BC"/>
    <w:rsid w:val="54BE0213"/>
    <w:rsid w:val="54C91B46"/>
    <w:rsid w:val="54E73B49"/>
    <w:rsid w:val="551F3D5C"/>
    <w:rsid w:val="557AFF54"/>
    <w:rsid w:val="55A4333C"/>
    <w:rsid w:val="55DDEF5B"/>
    <w:rsid w:val="55DE2F4C"/>
    <w:rsid w:val="55E084D1"/>
    <w:rsid w:val="5634B747"/>
    <w:rsid w:val="564BC34A"/>
    <w:rsid w:val="56DEE9D5"/>
    <w:rsid w:val="56F46D1C"/>
    <w:rsid w:val="56FBBE3E"/>
    <w:rsid w:val="570322B5"/>
    <w:rsid w:val="57495DA3"/>
    <w:rsid w:val="578F47F1"/>
    <w:rsid w:val="57A3CBAC"/>
    <w:rsid w:val="57F16B11"/>
    <w:rsid w:val="5802A522"/>
    <w:rsid w:val="5855AFBA"/>
    <w:rsid w:val="58E52E04"/>
    <w:rsid w:val="5A2B717A"/>
    <w:rsid w:val="5A476936"/>
    <w:rsid w:val="5AE5430E"/>
    <w:rsid w:val="5AEF000D"/>
    <w:rsid w:val="5B8236F5"/>
    <w:rsid w:val="5C03A669"/>
    <w:rsid w:val="5C2CE545"/>
    <w:rsid w:val="5C58F9A4"/>
    <w:rsid w:val="5C5FE5B2"/>
    <w:rsid w:val="5C78EC85"/>
    <w:rsid w:val="5CFADF7B"/>
    <w:rsid w:val="5D153BAC"/>
    <w:rsid w:val="5D5FD717"/>
    <w:rsid w:val="5D97D679"/>
    <w:rsid w:val="5E5694FB"/>
    <w:rsid w:val="5ECBB49E"/>
    <w:rsid w:val="5F03A4C0"/>
    <w:rsid w:val="5F06D023"/>
    <w:rsid w:val="5F3DF2C0"/>
    <w:rsid w:val="5F553DD5"/>
    <w:rsid w:val="5FB9E295"/>
    <w:rsid w:val="606EC9D3"/>
    <w:rsid w:val="609777D9"/>
    <w:rsid w:val="60D7178C"/>
    <w:rsid w:val="60E8EEDA"/>
    <w:rsid w:val="6103A4AD"/>
    <w:rsid w:val="6104414B"/>
    <w:rsid w:val="616855FB"/>
    <w:rsid w:val="6180E300"/>
    <w:rsid w:val="61DAA8D6"/>
    <w:rsid w:val="61E8ACCF"/>
    <w:rsid w:val="6273A9FA"/>
    <w:rsid w:val="629D178A"/>
    <w:rsid w:val="639014DC"/>
    <w:rsid w:val="642AD3B6"/>
    <w:rsid w:val="6481A19D"/>
    <w:rsid w:val="64D00163"/>
    <w:rsid w:val="65DAD411"/>
    <w:rsid w:val="660A9EE7"/>
    <w:rsid w:val="670F6ED1"/>
    <w:rsid w:val="6737EAC3"/>
    <w:rsid w:val="67B9425F"/>
    <w:rsid w:val="67C4B5F2"/>
    <w:rsid w:val="67C9EC39"/>
    <w:rsid w:val="685D989D"/>
    <w:rsid w:val="68FDAF0E"/>
    <w:rsid w:val="6909114A"/>
    <w:rsid w:val="69FBAC3A"/>
    <w:rsid w:val="6A5D1669"/>
    <w:rsid w:val="6A76A8C3"/>
    <w:rsid w:val="6B47EB70"/>
    <w:rsid w:val="6B71BCC5"/>
    <w:rsid w:val="6B748E1D"/>
    <w:rsid w:val="6B7C1102"/>
    <w:rsid w:val="6C1624D8"/>
    <w:rsid w:val="6C16A305"/>
    <w:rsid w:val="6C1DBAE4"/>
    <w:rsid w:val="6C346D45"/>
    <w:rsid w:val="6C40241C"/>
    <w:rsid w:val="6C56191F"/>
    <w:rsid w:val="6CA6A8FB"/>
    <w:rsid w:val="6CA8E1BE"/>
    <w:rsid w:val="6D03F329"/>
    <w:rsid w:val="6D0AD970"/>
    <w:rsid w:val="6D2E23FF"/>
    <w:rsid w:val="6D551E63"/>
    <w:rsid w:val="6E8874DC"/>
    <w:rsid w:val="6ED38D24"/>
    <w:rsid w:val="6EF16BF4"/>
    <w:rsid w:val="6FCA4A39"/>
    <w:rsid w:val="700E3EE8"/>
    <w:rsid w:val="704206BA"/>
    <w:rsid w:val="70B8C44E"/>
    <w:rsid w:val="7163ED15"/>
    <w:rsid w:val="71BFF2C0"/>
    <w:rsid w:val="71D005C2"/>
    <w:rsid w:val="73365B8B"/>
    <w:rsid w:val="737CCEAA"/>
    <w:rsid w:val="73B714B1"/>
    <w:rsid w:val="73DB9D26"/>
    <w:rsid w:val="74157E18"/>
    <w:rsid w:val="7417E705"/>
    <w:rsid w:val="74553911"/>
    <w:rsid w:val="746E21CB"/>
    <w:rsid w:val="74740354"/>
    <w:rsid w:val="74753B90"/>
    <w:rsid w:val="747EC9B6"/>
    <w:rsid w:val="74C2E60A"/>
    <w:rsid w:val="75590772"/>
    <w:rsid w:val="7569C350"/>
    <w:rsid w:val="75C0AC79"/>
    <w:rsid w:val="75F36137"/>
    <w:rsid w:val="7617B320"/>
    <w:rsid w:val="77380295"/>
    <w:rsid w:val="79647F6A"/>
    <w:rsid w:val="79A52101"/>
    <w:rsid w:val="79E0D7BF"/>
    <w:rsid w:val="7A0ED862"/>
    <w:rsid w:val="7A163FCB"/>
    <w:rsid w:val="7A41821C"/>
    <w:rsid w:val="7A41A603"/>
    <w:rsid w:val="7A63CD25"/>
    <w:rsid w:val="7A8C6766"/>
    <w:rsid w:val="7B302F8F"/>
    <w:rsid w:val="7B3D58A8"/>
    <w:rsid w:val="7C2E041D"/>
    <w:rsid w:val="7C57C029"/>
    <w:rsid w:val="7C9C202C"/>
    <w:rsid w:val="7DB129DD"/>
    <w:rsid w:val="7DB77A6F"/>
    <w:rsid w:val="7DCBBD98"/>
    <w:rsid w:val="7DD3ABE4"/>
    <w:rsid w:val="7DEF4738"/>
    <w:rsid w:val="7DF3908A"/>
    <w:rsid w:val="7E054D5D"/>
    <w:rsid w:val="7E62ED76"/>
    <w:rsid w:val="7EE69588"/>
    <w:rsid w:val="7F9ED2FC"/>
    <w:rsid w:val="7FDAD469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t-B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6CBE38F"/>
  <w15:docId w15:val="{DFFCC4F6-5574-477B-A68F-CDEE8666692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t-BR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E7410"/>
    <w:pPr>
      <w:jc w:val="both"/>
    </w:pPr>
    <w:rPr>
      <w:sz w:val="24"/>
    </w:rPr>
  </w:style>
  <w:style w:type="paragraph" w:styleId="Ttulo1">
    <w:name w:val="heading 1"/>
    <w:basedOn w:val="Normal"/>
    <w:next w:val="Normal"/>
    <w:link w:val="Ttulo1Char"/>
    <w:uiPriority w:val="9"/>
    <w:qFormat/>
    <w:rsid w:val="00943DF3"/>
    <w:pPr>
      <w:keepNext/>
      <w:keepLines/>
      <w:spacing w:before="480" w:after="0"/>
      <w:outlineLvl w:val="0"/>
    </w:pPr>
    <w:rPr>
      <w:rFonts w:eastAsiaTheme="majorEastAsia" w:cstheme="majorBidi"/>
      <w:b/>
      <w:bCs/>
      <w:color w:val="4A66AC" w:themeColor="accent4"/>
      <w:sz w:val="40"/>
      <w:szCs w:val="28"/>
    </w:rPr>
  </w:style>
  <w:style w:type="character" w:default="1" w:styleId="Fontepargpadro">
    <w:name w:val="Default Paragraph Font"/>
    <w:uiPriority w:val="1"/>
    <w:semiHidden/>
    <w:unhideWhenUsed/>
  </w:style>
  <w:style w:type="table" w:default="1" w:styleId="Tabe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emlista">
    <w:name w:val="No List"/>
    <w:uiPriority w:val="99"/>
    <w:semiHidden/>
    <w:unhideWhenUsed/>
  </w:style>
  <w:style w:type="character" w:customStyle="1" w:styleId="Ttulo1Char">
    <w:name w:val="Título 1 Char"/>
    <w:basedOn w:val="Fontepargpadro"/>
    <w:link w:val="Ttulo1"/>
    <w:uiPriority w:val="9"/>
    <w:rsid w:val="00943DF3"/>
    <w:rPr>
      <w:rFonts w:eastAsiaTheme="majorEastAsia" w:cstheme="majorBidi"/>
      <w:b/>
      <w:bCs/>
      <w:color w:val="4A66AC" w:themeColor="accent4"/>
      <w:sz w:val="40"/>
      <w:szCs w:val="28"/>
    </w:rPr>
  </w:style>
  <w:style w:type="paragraph" w:styleId="Textodebalo">
    <w:name w:val="Balloon Text"/>
    <w:basedOn w:val="Normal"/>
    <w:link w:val="TextodebaloChar"/>
    <w:uiPriority w:val="99"/>
    <w:semiHidden/>
    <w:unhideWhenUsed/>
    <w:rsid w:val="00F14BA1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odebaloChar">
    <w:name w:val="Texto de balão Char"/>
    <w:basedOn w:val="Fontepargpadro"/>
    <w:link w:val="Textodebalo"/>
    <w:uiPriority w:val="99"/>
    <w:semiHidden/>
    <w:rsid w:val="00F14BA1"/>
    <w:rPr>
      <w:rFonts w:ascii="Tahoma" w:hAnsi="Tahoma" w:cs="Tahoma"/>
      <w:sz w:val="16"/>
      <w:szCs w:val="16"/>
    </w:rPr>
  </w:style>
  <w:style w:type="paragraph" w:styleId="SemEspaamento">
    <w:name w:val="No Spacing"/>
    <w:link w:val="SemEspaamentoChar"/>
    <w:uiPriority w:val="1"/>
    <w:qFormat/>
    <w:rsid w:val="00F14BA1"/>
    <w:pPr>
      <w:spacing w:after="0" w:line="240" w:lineRule="auto"/>
    </w:pPr>
    <w:rPr>
      <w:rFonts w:eastAsiaTheme="minorEastAsia"/>
      <w:lang w:eastAsia="pt-BR"/>
    </w:rPr>
  </w:style>
  <w:style w:type="character" w:customStyle="1" w:styleId="SemEspaamentoChar">
    <w:name w:val="Sem Espaçamento Char"/>
    <w:basedOn w:val="Fontepargpadro"/>
    <w:link w:val="SemEspaamento"/>
    <w:uiPriority w:val="1"/>
    <w:rsid w:val="00F14BA1"/>
    <w:rPr>
      <w:rFonts w:eastAsiaTheme="minorEastAsia"/>
      <w:lang w:eastAsia="pt-BR"/>
    </w:rPr>
  </w:style>
  <w:style w:type="paragraph" w:styleId="CabealhodoSumrio">
    <w:name w:val="TOC Heading"/>
    <w:basedOn w:val="Ttulo1"/>
    <w:next w:val="Normal"/>
    <w:uiPriority w:val="39"/>
    <w:unhideWhenUsed/>
    <w:qFormat/>
    <w:rsid w:val="00AC2099"/>
    <w:pPr>
      <w:outlineLvl w:val="9"/>
    </w:pPr>
    <w:rPr>
      <w:lang w:eastAsia="pt-BR"/>
    </w:rPr>
  </w:style>
  <w:style w:type="paragraph" w:styleId="Sumrio1">
    <w:name w:val="toc 1"/>
    <w:basedOn w:val="Normal"/>
    <w:next w:val="Normal"/>
    <w:autoRedefine/>
    <w:uiPriority w:val="39"/>
    <w:unhideWhenUsed/>
    <w:rsid w:val="00047BB5"/>
    <w:pPr>
      <w:numPr>
        <w:numId w:val="3"/>
      </w:numPr>
      <w:tabs>
        <w:tab w:val="right" w:leader="dot" w:pos="9204"/>
      </w:tabs>
      <w:spacing w:after="100"/>
    </w:pPr>
  </w:style>
  <w:style w:type="character" w:styleId="Hyperlink">
    <w:name w:val="Hyperlink"/>
    <w:basedOn w:val="Fontepargpadro"/>
    <w:uiPriority w:val="99"/>
    <w:unhideWhenUsed/>
    <w:rsid w:val="00AC2099"/>
    <w:rPr>
      <w:color w:val="9454C3" w:themeColor="hyperlink"/>
      <w:u w:val="single"/>
    </w:rPr>
  </w:style>
  <w:style w:type="paragraph" w:customStyle="1" w:styleId="textojustificado">
    <w:name w:val="texto_justificado"/>
    <w:basedOn w:val="Normal"/>
    <w:rsid w:val="0063301A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Cs w:val="24"/>
      <w:lang w:eastAsia="pt-BR"/>
    </w:rPr>
  </w:style>
  <w:style w:type="character" w:styleId="nfase">
    <w:name w:val="Emphasis"/>
    <w:basedOn w:val="Fontepargpadro"/>
    <w:uiPriority w:val="20"/>
    <w:qFormat/>
    <w:rsid w:val="0063301A"/>
    <w:rPr>
      <w:i/>
      <w:iCs/>
    </w:rPr>
  </w:style>
  <w:style w:type="paragraph" w:styleId="PargrafodaLista">
    <w:name w:val="List Paragraph"/>
    <w:basedOn w:val="Normal"/>
    <w:uiPriority w:val="34"/>
    <w:qFormat/>
    <w:rsid w:val="00587596"/>
    <w:pPr>
      <w:ind w:left="720"/>
      <w:contextualSpacing/>
      <w:jc w:val="left"/>
    </w:pPr>
    <w:rPr>
      <w:rFonts w:eastAsiaTheme="minorEastAsia"/>
      <w:sz w:val="22"/>
      <w:lang w:eastAsia="pt-BR"/>
    </w:rPr>
  </w:style>
  <w:style w:type="character" w:styleId="Refdecomentrio">
    <w:name w:val="annotation reference"/>
    <w:uiPriority w:val="99"/>
    <w:semiHidden/>
    <w:unhideWhenUsed/>
    <w:rsid w:val="00D90673"/>
    <w:rPr>
      <w:sz w:val="16"/>
      <w:szCs w:val="16"/>
    </w:rPr>
  </w:style>
  <w:style w:type="paragraph" w:styleId="Textodecomentrio">
    <w:name w:val="annotation text"/>
    <w:basedOn w:val="Normal"/>
    <w:link w:val="TextodecomentrioChar"/>
    <w:uiPriority w:val="99"/>
    <w:unhideWhenUsed/>
    <w:rsid w:val="00D90673"/>
    <w:pPr>
      <w:spacing w:after="0" w:line="240" w:lineRule="auto"/>
      <w:jc w:val="left"/>
    </w:pPr>
    <w:rPr>
      <w:rFonts w:ascii="Times New Roman" w:eastAsia="Times New Roman" w:hAnsi="Times New Roman" w:cs="Times New Roman"/>
      <w:sz w:val="20"/>
      <w:szCs w:val="20"/>
      <w:lang w:eastAsia="pt-BR"/>
    </w:rPr>
  </w:style>
  <w:style w:type="character" w:customStyle="1" w:styleId="TextodecomentrioChar">
    <w:name w:val="Texto de comentário Char"/>
    <w:basedOn w:val="Fontepargpadro"/>
    <w:link w:val="Textodecomentrio"/>
    <w:uiPriority w:val="99"/>
    <w:rsid w:val="00D90673"/>
    <w:rPr>
      <w:rFonts w:ascii="Times New Roman" w:eastAsia="Times New Roman" w:hAnsi="Times New Roman" w:cs="Times New Roman"/>
      <w:sz w:val="20"/>
      <w:szCs w:val="20"/>
      <w:lang w:eastAsia="pt-BR"/>
    </w:rPr>
  </w:style>
  <w:style w:type="paragraph" w:styleId="Cabealho">
    <w:name w:val="header"/>
    <w:basedOn w:val="Normal"/>
    <w:link w:val="CabealhoChar"/>
    <w:uiPriority w:val="99"/>
    <w:unhideWhenUsed/>
    <w:rsid w:val="000344D5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CabealhoChar">
    <w:name w:val="Cabeçalho Char"/>
    <w:basedOn w:val="Fontepargpadro"/>
    <w:link w:val="Cabealho"/>
    <w:uiPriority w:val="99"/>
    <w:rsid w:val="000344D5"/>
    <w:rPr>
      <w:sz w:val="24"/>
    </w:rPr>
  </w:style>
  <w:style w:type="paragraph" w:styleId="Rodap">
    <w:name w:val="footer"/>
    <w:basedOn w:val="Normal"/>
    <w:link w:val="RodapChar"/>
    <w:uiPriority w:val="99"/>
    <w:unhideWhenUsed/>
    <w:rsid w:val="000344D5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RodapChar">
    <w:name w:val="Rodapé Char"/>
    <w:basedOn w:val="Fontepargpadro"/>
    <w:link w:val="Rodap"/>
    <w:uiPriority w:val="99"/>
    <w:rsid w:val="000344D5"/>
    <w:rPr>
      <w:sz w:val="24"/>
    </w:rPr>
  </w:style>
  <w:style w:type="paragraph" w:customStyle="1" w:styleId="Normal1">
    <w:name w:val="Normal1"/>
    <w:basedOn w:val="Normal"/>
    <w:rsid w:val="00907308"/>
    <w:pPr>
      <w:spacing w:before="100" w:beforeAutospacing="1" w:after="100" w:afterAutospacing="1" w:line="240" w:lineRule="auto"/>
      <w:jc w:val="left"/>
    </w:pPr>
    <w:rPr>
      <w:rFonts w:ascii="Times New Roman" w:eastAsia="Times New Roman" w:hAnsi="Times New Roman" w:cs="Times New Roman"/>
      <w:szCs w:val="24"/>
      <w:lang w:eastAsia="pt-BR"/>
    </w:rPr>
  </w:style>
  <w:style w:type="character" w:customStyle="1" w:styleId="normalchar">
    <w:name w:val="normal__char"/>
    <w:basedOn w:val="Fontepargpadro"/>
    <w:rsid w:val="00907308"/>
  </w:style>
  <w:style w:type="paragraph" w:customStyle="1" w:styleId="no0020spacing">
    <w:name w:val="no_0020spacing"/>
    <w:basedOn w:val="Normal"/>
    <w:rsid w:val="00907308"/>
    <w:pPr>
      <w:spacing w:before="100" w:beforeAutospacing="1" w:after="100" w:afterAutospacing="1" w:line="240" w:lineRule="auto"/>
      <w:jc w:val="left"/>
    </w:pPr>
    <w:rPr>
      <w:rFonts w:ascii="Times New Roman" w:eastAsia="Times New Roman" w:hAnsi="Times New Roman" w:cs="Times New Roman"/>
      <w:szCs w:val="24"/>
      <w:lang w:eastAsia="pt-BR"/>
    </w:rPr>
  </w:style>
  <w:style w:type="character" w:customStyle="1" w:styleId="no0020spacingchar">
    <w:name w:val="no_0020spacing__char"/>
    <w:basedOn w:val="Fontepargpadro"/>
    <w:rsid w:val="00907308"/>
  </w:style>
  <w:style w:type="paragraph" w:customStyle="1" w:styleId="normal00200028web0029">
    <w:name w:val="normal_0020_0028web_0029"/>
    <w:basedOn w:val="Normal"/>
    <w:rsid w:val="00907308"/>
    <w:pPr>
      <w:spacing w:before="100" w:beforeAutospacing="1" w:after="100" w:afterAutospacing="1" w:line="240" w:lineRule="auto"/>
      <w:jc w:val="left"/>
    </w:pPr>
    <w:rPr>
      <w:rFonts w:ascii="Times New Roman" w:eastAsia="Times New Roman" w:hAnsi="Times New Roman" w:cs="Times New Roman"/>
      <w:szCs w:val="24"/>
      <w:lang w:eastAsia="pt-BR"/>
    </w:rPr>
  </w:style>
  <w:style w:type="table" w:styleId="Tabelacomgrade">
    <w:name w:val="Table Grid"/>
    <w:basedOn w:val="Tabelanormal"/>
    <w:uiPriority w:val="59"/>
    <w:rsid w:val="00FB4123"/>
    <w:pPr>
      <w:spacing w:after="0" w:line="240" w:lineRule="auto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styleId="Reviso">
    <w:name w:val="Revision"/>
    <w:hidden/>
    <w:uiPriority w:val="99"/>
    <w:semiHidden/>
    <w:rsid w:val="00E058F6"/>
    <w:pPr>
      <w:spacing w:after="0" w:line="240" w:lineRule="auto"/>
    </w:pPr>
    <w:rPr>
      <w:sz w:val="24"/>
    </w:rPr>
  </w:style>
  <w:style w:type="character" w:styleId="HiperlinkVisitado">
    <w:name w:val="FollowedHyperlink"/>
    <w:basedOn w:val="Fontepargpadro"/>
    <w:uiPriority w:val="99"/>
    <w:semiHidden/>
    <w:unhideWhenUsed/>
    <w:rsid w:val="000E377C"/>
    <w:rPr>
      <w:color w:val="3EBBF0" w:themeColor="followedHyperlink"/>
      <w:u w:val="single"/>
    </w:rPr>
  </w:style>
  <w:style w:type="character" w:styleId="MenoPendente">
    <w:name w:val="Unresolved Mention"/>
    <w:basedOn w:val="Fontepargpadro"/>
    <w:uiPriority w:val="99"/>
    <w:semiHidden/>
    <w:unhideWhenUsed/>
    <w:rsid w:val="000E377C"/>
    <w:rPr>
      <w:color w:val="605E5C"/>
      <w:shd w:val="clear" w:color="auto" w:fill="E1DFDD"/>
    </w:rPr>
  </w:style>
  <w:style w:type="paragraph" w:styleId="Corpodetexto">
    <w:name w:val="Body Text"/>
    <w:basedOn w:val="Normal"/>
    <w:link w:val="CorpodetextoChar"/>
    <w:uiPriority w:val="1"/>
    <w:qFormat/>
    <w:rsid w:val="004D7AE4"/>
    <w:pPr>
      <w:widowControl w:val="0"/>
      <w:autoSpaceDE w:val="0"/>
      <w:autoSpaceDN w:val="0"/>
      <w:spacing w:after="0" w:line="240" w:lineRule="auto"/>
      <w:jc w:val="left"/>
    </w:pPr>
    <w:rPr>
      <w:rFonts w:ascii="Times New Roman" w:eastAsia="Times New Roman" w:hAnsi="Times New Roman" w:cs="Times New Roman"/>
      <w:sz w:val="19"/>
      <w:szCs w:val="19"/>
      <w:lang w:val="pt-PT"/>
    </w:rPr>
  </w:style>
  <w:style w:type="character" w:customStyle="1" w:styleId="CorpodetextoChar">
    <w:name w:val="Corpo de texto Char"/>
    <w:basedOn w:val="Fontepargpadro"/>
    <w:link w:val="Corpodetexto"/>
    <w:uiPriority w:val="1"/>
    <w:rsid w:val="004D7AE4"/>
    <w:rPr>
      <w:rFonts w:ascii="Times New Roman" w:eastAsia="Times New Roman" w:hAnsi="Times New Roman" w:cs="Times New Roman"/>
      <w:sz w:val="19"/>
      <w:szCs w:val="19"/>
      <w:lang w:val="pt-PT"/>
    </w:rPr>
  </w:style>
  <w:style w:type="paragraph" w:styleId="NormalWeb">
    <w:name w:val="Normal (Web)"/>
    <w:basedOn w:val="Normal"/>
    <w:uiPriority w:val="99"/>
    <w:unhideWhenUsed/>
    <w:rsid w:val="004D7AE4"/>
    <w:pPr>
      <w:spacing w:before="100" w:beforeAutospacing="1" w:after="100" w:afterAutospacing="1" w:line="240" w:lineRule="auto"/>
      <w:jc w:val="left"/>
    </w:pPr>
    <w:rPr>
      <w:rFonts w:ascii="Times New Roman" w:eastAsia="Times New Roman" w:hAnsi="Times New Roman" w:cs="Times New Roman"/>
      <w:szCs w:val="24"/>
      <w:lang w:eastAsia="pt-BR"/>
    </w:rPr>
  </w:style>
  <w:style w:type="paragraph" w:styleId="Sumrio2">
    <w:name w:val="toc 2"/>
    <w:basedOn w:val="Normal"/>
    <w:next w:val="Normal"/>
    <w:autoRedefine/>
    <w:uiPriority w:val="39"/>
    <w:unhideWhenUsed/>
    <w:rsid w:val="00BF466B"/>
    <w:pPr>
      <w:spacing w:after="100" w:line="259" w:lineRule="auto"/>
      <w:ind w:left="220"/>
      <w:jc w:val="left"/>
    </w:pPr>
    <w:rPr>
      <w:rFonts w:eastAsiaTheme="minorEastAsia"/>
      <w:sz w:val="22"/>
      <w:lang w:eastAsia="pt-BR"/>
    </w:rPr>
  </w:style>
  <w:style w:type="paragraph" w:styleId="Sumrio3">
    <w:name w:val="toc 3"/>
    <w:basedOn w:val="Normal"/>
    <w:next w:val="Normal"/>
    <w:autoRedefine/>
    <w:uiPriority w:val="39"/>
    <w:unhideWhenUsed/>
    <w:rsid w:val="00BF466B"/>
    <w:pPr>
      <w:spacing w:after="100" w:line="259" w:lineRule="auto"/>
      <w:ind w:left="440"/>
      <w:jc w:val="left"/>
    </w:pPr>
    <w:rPr>
      <w:rFonts w:eastAsiaTheme="minorEastAsia"/>
      <w:sz w:val="22"/>
      <w:lang w:eastAsia="pt-BR"/>
    </w:rPr>
  </w:style>
  <w:style w:type="paragraph" w:styleId="Sumrio4">
    <w:name w:val="toc 4"/>
    <w:basedOn w:val="Normal"/>
    <w:next w:val="Normal"/>
    <w:autoRedefine/>
    <w:uiPriority w:val="39"/>
    <w:unhideWhenUsed/>
    <w:rsid w:val="00BF466B"/>
    <w:pPr>
      <w:spacing w:after="100" w:line="259" w:lineRule="auto"/>
      <w:ind w:left="660"/>
      <w:jc w:val="left"/>
    </w:pPr>
    <w:rPr>
      <w:rFonts w:eastAsiaTheme="minorEastAsia"/>
      <w:sz w:val="22"/>
      <w:lang w:eastAsia="pt-BR"/>
    </w:rPr>
  </w:style>
  <w:style w:type="paragraph" w:styleId="Sumrio5">
    <w:name w:val="toc 5"/>
    <w:basedOn w:val="Normal"/>
    <w:next w:val="Normal"/>
    <w:autoRedefine/>
    <w:uiPriority w:val="39"/>
    <w:unhideWhenUsed/>
    <w:rsid w:val="00BF466B"/>
    <w:pPr>
      <w:spacing w:after="100" w:line="259" w:lineRule="auto"/>
      <w:ind w:left="880"/>
      <w:jc w:val="left"/>
    </w:pPr>
    <w:rPr>
      <w:rFonts w:eastAsiaTheme="minorEastAsia"/>
      <w:sz w:val="22"/>
      <w:lang w:eastAsia="pt-BR"/>
    </w:rPr>
  </w:style>
  <w:style w:type="paragraph" w:styleId="Sumrio6">
    <w:name w:val="toc 6"/>
    <w:basedOn w:val="Normal"/>
    <w:next w:val="Normal"/>
    <w:autoRedefine/>
    <w:uiPriority w:val="39"/>
    <w:unhideWhenUsed/>
    <w:rsid w:val="00BF466B"/>
    <w:pPr>
      <w:spacing w:after="100" w:line="259" w:lineRule="auto"/>
      <w:ind w:left="1100"/>
      <w:jc w:val="left"/>
    </w:pPr>
    <w:rPr>
      <w:rFonts w:eastAsiaTheme="minorEastAsia"/>
      <w:sz w:val="22"/>
      <w:lang w:eastAsia="pt-BR"/>
    </w:rPr>
  </w:style>
  <w:style w:type="paragraph" w:styleId="Sumrio7">
    <w:name w:val="toc 7"/>
    <w:basedOn w:val="Normal"/>
    <w:next w:val="Normal"/>
    <w:autoRedefine/>
    <w:uiPriority w:val="39"/>
    <w:unhideWhenUsed/>
    <w:rsid w:val="00BF466B"/>
    <w:pPr>
      <w:spacing w:after="100" w:line="259" w:lineRule="auto"/>
      <w:ind w:left="1320"/>
      <w:jc w:val="left"/>
    </w:pPr>
    <w:rPr>
      <w:rFonts w:eastAsiaTheme="minorEastAsia"/>
      <w:sz w:val="22"/>
      <w:lang w:eastAsia="pt-BR"/>
    </w:rPr>
  </w:style>
  <w:style w:type="paragraph" w:styleId="Sumrio8">
    <w:name w:val="toc 8"/>
    <w:basedOn w:val="Normal"/>
    <w:next w:val="Normal"/>
    <w:autoRedefine/>
    <w:uiPriority w:val="39"/>
    <w:unhideWhenUsed/>
    <w:rsid w:val="00BF466B"/>
    <w:pPr>
      <w:spacing w:after="100" w:line="259" w:lineRule="auto"/>
      <w:ind w:left="1540"/>
      <w:jc w:val="left"/>
    </w:pPr>
    <w:rPr>
      <w:rFonts w:eastAsiaTheme="minorEastAsia"/>
      <w:sz w:val="22"/>
      <w:lang w:eastAsia="pt-BR"/>
    </w:rPr>
  </w:style>
  <w:style w:type="paragraph" w:styleId="Sumrio9">
    <w:name w:val="toc 9"/>
    <w:basedOn w:val="Normal"/>
    <w:next w:val="Normal"/>
    <w:autoRedefine/>
    <w:uiPriority w:val="39"/>
    <w:unhideWhenUsed/>
    <w:rsid w:val="00BF466B"/>
    <w:pPr>
      <w:spacing w:after="100" w:line="259" w:lineRule="auto"/>
      <w:ind w:left="1760"/>
      <w:jc w:val="left"/>
    </w:pPr>
    <w:rPr>
      <w:rFonts w:eastAsiaTheme="minorEastAsia"/>
      <w:sz w:val="22"/>
      <w:lang w:eastAsia="pt-BR"/>
    </w:rPr>
  </w:style>
  <w:style w:type="character" w:customStyle="1" w:styleId="normaltextrun">
    <w:name w:val="normaltextrun"/>
    <w:basedOn w:val="Fontepargpadro"/>
    <w:rsid w:val="00EF6EC3"/>
  </w:style>
  <w:style w:type="character" w:styleId="Forte">
    <w:name w:val="Strong"/>
    <w:basedOn w:val="Fontepargpadro"/>
    <w:uiPriority w:val="22"/>
    <w:qFormat/>
    <w:rsid w:val="00CA70CF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4398344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627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3879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2023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2081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885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99312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95869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93175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8741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8572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83265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yperlink" Target="https://www1.cfc.org.br/sisweb/SRE/docs/NBCTSP06.pdf" TargetMode="External"/><Relationship Id="rId18" Type="http://schemas.openxmlformats.org/officeDocument/2006/relationships/image" Target="media/image5.png"/><Relationship Id="rId26" Type="http://schemas.openxmlformats.org/officeDocument/2006/relationships/image" Target="media/image13.png"/><Relationship Id="rId39" Type="http://schemas.openxmlformats.org/officeDocument/2006/relationships/footer" Target="footer3.xml"/><Relationship Id="rId21" Type="http://schemas.openxmlformats.org/officeDocument/2006/relationships/image" Target="media/image8.png"/><Relationship Id="rId34" Type="http://schemas.openxmlformats.org/officeDocument/2006/relationships/footer" Target="footer1.xml"/><Relationship Id="rId42" Type="http://schemas.openxmlformats.org/officeDocument/2006/relationships/fontTable" Target="fontTable.xm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image" Target="media/image3.png"/><Relationship Id="rId20" Type="http://schemas.openxmlformats.org/officeDocument/2006/relationships/image" Target="media/image7.png"/><Relationship Id="rId29" Type="http://schemas.openxmlformats.org/officeDocument/2006/relationships/image" Target="media/image16.png"/><Relationship Id="rId41" Type="http://schemas.openxmlformats.org/officeDocument/2006/relationships/footer" Target="footer4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image" Target="media/image11.png"/><Relationship Id="rId32" Type="http://schemas.openxmlformats.org/officeDocument/2006/relationships/hyperlink" Target="http://legislacao.planalto.gov.br/legisla/legislacao.nsf/Viw_Identificacao/lei%204.320-1964?OpenDocument" TargetMode="External"/><Relationship Id="rId37" Type="http://schemas.openxmlformats.org/officeDocument/2006/relationships/image" Target="media/image19.png"/><Relationship Id="rId40" Type="http://schemas.openxmlformats.org/officeDocument/2006/relationships/header" Target="header4.xml"/><Relationship Id="rId5" Type="http://schemas.openxmlformats.org/officeDocument/2006/relationships/customXml" Target="../customXml/item5.xml"/><Relationship Id="rId15" Type="http://schemas.openxmlformats.org/officeDocument/2006/relationships/oleObject" Target="embeddings/oleObject1.bin"/><Relationship Id="rId23" Type="http://schemas.openxmlformats.org/officeDocument/2006/relationships/image" Target="media/image10.png"/><Relationship Id="rId28" Type="http://schemas.openxmlformats.org/officeDocument/2006/relationships/image" Target="media/image15.png"/><Relationship Id="rId36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image" Target="media/image6.png"/><Relationship Id="rId31" Type="http://schemas.openxmlformats.org/officeDocument/2006/relationships/image" Target="media/image18.png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2.png"/><Relationship Id="rId22" Type="http://schemas.openxmlformats.org/officeDocument/2006/relationships/image" Target="media/image9.png"/><Relationship Id="rId27" Type="http://schemas.openxmlformats.org/officeDocument/2006/relationships/image" Target="media/image14.png"/><Relationship Id="rId30" Type="http://schemas.openxmlformats.org/officeDocument/2006/relationships/image" Target="media/image17.png"/><Relationship Id="rId35" Type="http://schemas.openxmlformats.org/officeDocument/2006/relationships/header" Target="header2.xml"/><Relationship Id="rId43" Type="http://schemas.openxmlformats.org/officeDocument/2006/relationships/theme" Target="theme/theme1.xml"/><Relationship Id="rId8" Type="http://schemas.openxmlformats.org/officeDocument/2006/relationships/settings" Target="settings.xml"/><Relationship Id="rId3" Type="http://schemas.openxmlformats.org/officeDocument/2006/relationships/customXml" Target="../customXml/item3.xml"/><Relationship Id="rId12" Type="http://schemas.openxmlformats.org/officeDocument/2006/relationships/image" Target="media/image1.jpg"/><Relationship Id="rId17" Type="http://schemas.openxmlformats.org/officeDocument/2006/relationships/image" Target="media/image4.png"/><Relationship Id="rId25" Type="http://schemas.openxmlformats.org/officeDocument/2006/relationships/image" Target="media/image12.png"/><Relationship Id="rId33" Type="http://schemas.openxmlformats.org/officeDocument/2006/relationships/header" Target="header1.xml"/><Relationship Id="rId38" Type="http://schemas.openxmlformats.org/officeDocument/2006/relationships/header" Target="header3.xml"/></Relationships>
</file>

<file path=word/theme/theme1.xml><?xml version="1.0" encoding="utf-8"?>
<a:theme xmlns:a="http://schemas.openxmlformats.org/drawingml/2006/main" name="Tema do Office">
  <a:themeElements>
    <a:clrScheme name="Elementar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Escritório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POP CGCAV</PublishDate>
  <Abstract> O Procedimento Operacional Padrão - POP no âmbito do Serviço de Contabilidade Patrimonial - SPU. (Versão 1.0 – abr/24)</Abstract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964BDEA674AE5E40A4B9F40A630D4F79" ma:contentTypeVersion="12" ma:contentTypeDescription="Crie um novo documento." ma:contentTypeScope="" ma:versionID="f6d6328e1ca1693e8b12cdaaaf1e318f">
  <xsd:schema xmlns:xsd="http://www.w3.org/2001/XMLSchema" xmlns:xs="http://www.w3.org/2001/XMLSchema" xmlns:p="http://schemas.microsoft.com/office/2006/metadata/properties" xmlns:ns2="c57508da-d526-4263-98b3-2891c1da8613" xmlns:ns3="f1474ec0-e14c-4d37-8236-335a52ed663d" targetNamespace="http://schemas.microsoft.com/office/2006/metadata/properties" ma:root="true" ma:fieldsID="ea6bb5f9dbfd1dc963bab5ff45ae38e8" ns2:_="" ns3:_="">
    <xsd:import namespace="c57508da-d526-4263-98b3-2891c1da8613"/>
    <xsd:import namespace="f1474ec0-e14c-4d37-8236-335a52ed663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7508da-d526-4263-98b3-2891c1da86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Length (seconds)" ma:internalName="MediaLengthInSeconds" ma:readOnly="true">
      <xsd:simpleType>
        <xsd:restriction base="dms:Unknown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474ec0-e14c-4d37-8236-335a52ed663d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30E10F5-A630-4FFA-8829-80A5C0FE7C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57508da-d526-4263-98b3-2891c1da8613"/>
    <ds:schemaRef ds:uri="f1474ec0-e14c-4d37-8236-335a52ed66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B9043AF-7E14-477B-A185-235CD0CD31E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2D2E1E7-6402-4482-BDC7-988322B09A5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3CE2B2F2-E2DC-4A87-B757-115736F6008D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15</Pages>
  <Words>1415</Words>
  <Characters>7647</Characters>
  <Application>Microsoft Office Word</Application>
  <DocSecurity>0</DocSecurity>
  <Lines>63</Lines>
  <Paragraphs>18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>Manual de Procedimento Operacional Padrão – pop/cgcav</vt:lpstr>
    </vt:vector>
  </TitlesOfParts>
  <Company>Secretaria de Coordenação</Company>
  <LinksUpToDate>false</LinksUpToDate>
  <CharactersWithSpaces>9044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Manual de Procedimento Operacional Padrão – pop/cgcav</dc:title>
  <dc:creator>Serviço de Contabilidade Patrimonial</dc:creator>
  <cp:lastModifiedBy>Eder Angelo Sanches</cp:lastModifiedBy>
  <cp:revision>2</cp:revision>
  <dcterms:created xsi:type="dcterms:W3CDTF">2024-04-28T10:39:00Z</dcterms:created>
  <dcterms:modified xsi:type="dcterms:W3CDTF">2024-04-28T10:39:00Z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0x010100964BDEA674AE5E40A4B9F40A630D4F79</vt:lpwstr>
  </property>
</Properties>
</file>