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92" r:id="rId6"/>
    <p:sldId id="257" r:id="rId7"/>
    <p:sldId id="293" r:id="rId8"/>
    <p:sldId id="269" r:id="rId9"/>
    <p:sldId id="271" r:id="rId10"/>
    <p:sldId id="294" r:id="rId11"/>
    <p:sldId id="295" r:id="rId12"/>
    <p:sldId id="296" r:id="rId13"/>
    <p:sldId id="297" r:id="rId14"/>
    <p:sldId id="272" r:id="rId15"/>
    <p:sldId id="275" r:id="rId16"/>
    <p:sldId id="274" r:id="rId17"/>
    <p:sldId id="276" r:id="rId18"/>
    <p:sldId id="277" r:id="rId19"/>
    <p:sldId id="278" r:id="rId20"/>
    <p:sldId id="280" r:id="rId21"/>
    <p:sldId id="284" r:id="rId22"/>
    <p:sldId id="282" r:id="rId23"/>
    <p:sldId id="267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 Pro" panose="020B0604030504040204" pitchFamily="34" charset="0"/>
      <p:regular r:id="rId29"/>
      <p:bold r:id="rId30"/>
      <p:italic r:id="rId31"/>
      <p:boldItalic r:id="rId32"/>
    </p:embeddedFont>
    <p:embeddedFont>
      <p:font typeface="Verdana Pro Bold" panose="020B0804030504040204" charset="0"/>
      <p:regular r:id="rId33"/>
      <p:bold r:id="rId34"/>
    </p:embeddedFont>
    <p:embeddedFont>
      <p:font typeface="Verdana Pro Condensed Bold" panose="020B060402020202020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083"/>
    <a:srgbClr val="EEC100"/>
    <a:srgbClr val="FFCF00"/>
    <a:srgbClr val="FFE161"/>
    <a:srgbClr val="F9F9F9"/>
    <a:srgbClr val="92D050"/>
    <a:srgbClr val="3C3C3C"/>
    <a:srgbClr val="AAB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9FBC5-2F7A-F767-87C0-F068DF4DD69C}" v="1" dt="2024-01-03T20:14:06.357"/>
    <p1510:client id="{40EA442C-94A1-4913-9AAD-1B34E213018C}" v="347" dt="2024-01-04T13:52:56.590"/>
    <p1510:client id="{52D9C073-A6BE-4A20-9AD5-AED8EA1D0910}" v="8" dt="2024-01-03T20:13:09.171"/>
    <p1510:client id="{6B2E7DE6-1EFD-407B-A67A-FC7F608B16CA}" v="16" dt="2024-01-03T17:23:54.331"/>
    <p1510:client id="{748F9F83-118D-4AC5-B40A-C36BED5DC47C}" v="18" dt="2024-01-04T18:37:24.841"/>
    <p1510:client id="{B98ABFCF-0217-48D3-B5F7-EA3A20B8E164}" v="101" dt="2024-01-04T16:49:57.844"/>
    <p1510:client id="{EA73357C-BEDF-4287-B918-E0E7331256A4}" v="1" dt="2024-01-04T16:50:53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app/f6405520-7907-4464-8f6e-9889e2fb7d8f?templateInstanceId=878e5df5-b2a5-4351-9915-666ffd611575&amp;environment=d6086a95-57c7-e190-a40e-6954273122e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mtegovbr.sharepoint.com/sites/PlataformaSPU/SitePages/Sistemas_e_Paineis_SPU.aspx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gaspu.economia.gov.br/" TargetMode="External"/><Relationship Id="rId11" Type="http://schemas.openxmlformats.org/officeDocument/2006/relationships/image" Target="../media/image18.svg"/><Relationship Id="rId5" Type="http://schemas.openxmlformats.org/officeDocument/2006/relationships/image" Target="../media/image7.sv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43067" y="4146115"/>
            <a:ext cx="1478390" cy="1797826"/>
            <a:chOff x="0" y="0"/>
            <a:chExt cx="1971186" cy="2397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0" y="0"/>
              <a:ext cx="1971167" cy="2397125"/>
            </a:xfrm>
            <a:custGeom>
              <a:avLst/>
              <a:gdLst/>
              <a:ahLst/>
              <a:cxnLst/>
              <a:rect l="l" t="t" r="r" b="b"/>
              <a:pathLst>
                <a:path w="1971167" h="2397125">
                  <a:moveTo>
                    <a:pt x="0" y="0"/>
                  </a:moveTo>
                  <a:lnTo>
                    <a:pt x="1971167" y="0"/>
                  </a:lnTo>
                  <a:lnTo>
                    <a:pt x="1971167" y="2397125"/>
                  </a:lnTo>
                  <a:lnTo>
                    <a:pt x="0" y="2397125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97336" r="12"/>
          <a:stretch>
            <a:fillRect/>
          </a:stretch>
        </p:blipFill>
        <p:spPr>
          <a:xfrm rot="5400000">
            <a:off x="8899922" y="908447"/>
            <a:ext cx="488156" cy="18288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86870" y="4600269"/>
            <a:ext cx="11661058" cy="1450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3200" b="1" dirty="0">
                <a:solidFill>
                  <a:srgbClr val="3C3C3C"/>
                </a:solidFill>
                <a:latin typeface="Verdana Pro Bold"/>
              </a:rPr>
              <a:t>Sistema </a:t>
            </a:r>
            <a:r>
              <a:rPr lang="en-US" sz="3200" b="1" dirty="0" err="1">
                <a:solidFill>
                  <a:srgbClr val="3C3C3C"/>
                </a:solidFill>
                <a:latin typeface="Verdana Pro Bold"/>
              </a:rPr>
              <a:t>Integrado</a:t>
            </a:r>
            <a:r>
              <a:rPr lang="en-US" sz="3200" b="1" dirty="0">
                <a:solidFill>
                  <a:srgbClr val="3C3C3C"/>
                </a:solidFill>
                <a:latin typeface="Verdana Pro Bold"/>
              </a:rPr>
              <a:t> de </a:t>
            </a:r>
            <a:r>
              <a:rPr lang="en-US" sz="3200" b="1" dirty="0" err="1">
                <a:solidFill>
                  <a:srgbClr val="3C3C3C"/>
                </a:solidFill>
                <a:latin typeface="Verdana Pro Bold"/>
              </a:rPr>
              <a:t>Gestão</a:t>
            </a:r>
            <a:r>
              <a:rPr lang="en-US" sz="3200" b="1" dirty="0">
                <a:solidFill>
                  <a:srgbClr val="3C3C3C"/>
                </a:solidFill>
                <a:latin typeface="Verdana Pro Bold"/>
              </a:rPr>
              <a:t> e </a:t>
            </a:r>
            <a:r>
              <a:rPr lang="en-US" sz="3200" b="1" dirty="0" err="1">
                <a:solidFill>
                  <a:srgbClr val="3C3C3C"/>
                </a:solidFill>
                <a:latin typeface="Verdana Pro Bold"/>
              </a:rPr>
              <a:t>Automação</a:t>
            </a:r>
            <a:endParaRPr lang="en-US" sz="3200" b="1" dirty="0">
              <a:solidFill>
                <a:srgbClr val="3C3C3C"/>
              </a:solidFill>
              <a:latin typeface="Verdana Pro Bold"/>
            </a:endParaRPr>
          </a:p>
          <a:p>
            <a:pPr>
              <a:lnSpc>
                <a:spcPts val="6000"/>
              </a:lnSpc>
            </a:pPr>
            <a:r>
              <a:rPr lang="en-US" sz="3200" b="1" dirty="0">
                <a:solidFill>
                  <a:srgbClr val="3C3C3C"/>
                </a:solidFill>
                <a:latin typeface="Verdana Pro Bold"/>
              </a:rPr>
              <a:t> – SIGA</a:t>
            </a:r>
            <a:endParaRPr lang="pt-BR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6342" y="6416056"/>
            <a:ext cx="9308930" cy="92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2800" err="1">
                <a:solidFill>
                  <a:srgbClr val="183EFF"/>
                </a:solidFill>
                <a:latin typeface="Verdana Pro Condensed Bold"/>
              </a:rPr>
              <a:t>Coordenação</a:t>
            </a:r>
            <a:r>
              <a:rPr lang="en-US" sz="2800">
                <a:solidFill>
                  <a:srgbClr val="183EFF"/>
                </a:solidFill>
                <a:latin typeface="Verdana Pro Condensed Bold"/>
              </a:rPr>
              <a:t>-Geral de </a:t>
            </a:r>
            <a:r>
              <a:rPr lang="en-US" sz="2800" err="1">
                <a:solidFill>
                  <a:srgbClr val="183EFF"/>
                </a:solidFill>
                <a:latin typeface="Verdana Pro Condensed Bold"/>
              </a:rPr>
              <a:t>Atendimento</a:t>
            </a:r>
            <a:r>
              <a:rPr lang="en-US" sz="2800">
                <a:solidFill>
                  <a:srgbClr val="183EFF"/>
                </a:solidFill>
                <a:latin typeface="Verdana Pro Condensed Bold"/>
              </a:rPr>
              <a:t> - CGATE</a:t>
            </a:r>
          </a:p>
          <a:p>
            <a:pPr algn="l">
              <a:lnSpc>
                <a:spcPts val="3840"/>
              </a:lnSpc>
            </a:pPr>
            <a:r>
              <a:rPr lang="en-US" sz="2800">
                <a:solidFill>
                  <a:srgbClr val="183EFF"/>
                </a:solidFill>
                <a:latin typeface="Verdana Pro Condensed Bold"/>
              </a:rPr>
              <a:t>Janeiro/2024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46B8087-4894-55BE-41E6-793C8750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12973"/>
            <a:ext cx="3471425" cy="9449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C1E209-25FC-ABF3-87F4-4D488A77C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472" y="-79096"/>
            <a:ext cx="6492803" cy="10248264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CEB526BC-8B14-C3C0-B1D8-2D07DB7E9295}"/>
              </a:ext>
            </a:extLst>
          </p:cNvPr>
          <p:cNvSpPr txBox="1"/>
          <p:nvPr/>
        </p:nvSpPr>
        <p:spPr>
          <a:xfrm>
            <a:off x="354012" y="384528"/>
            <a:ext cx="11661058" cy="1488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err="1">
                <a:solidFill>
                  <a:srgbClr val="3C3C3C"/>
                </a:solidFill>
                <a:latin typeface="Verdana Pro Bold"/>
              </a:rPr>
              <a:t>Secretaria</a:t>
            </a:r>
            <a:r>
              <a:rPr lang="en-US" sz="4400" b="1">
                <a:solidFill>
                  <a:srgbClr val="3C3C3C"/>
                </a:solidFill>
                <a:latin typeface="Verdana Pro Bold"/>
              </a:rPr>
              <a:t> de </a:t>
            </a:r>
            <a:r>
              <a:rPr lang="en-US" sz="4400" b="1" err="1">
                <a:solidFill>
                  <a:srgbClr val="3C3C3C"/>
                </a:solidFill>
                <a:latin typeface="Verdana Pro Bold"/>
              </a:rPr>
              <a:t>Patrimônio</a:t>
            </a:r>
            <a:r>
              <a:rPr lang="en-US" sz="4400" b="1">
                <a:solidFill>
                  <a:srgbClr val="3C3C3C"/>
                </a:solidFill>
                <a:latin typeface="Verdana Pro Bold"/>
              </a:rPr>
              <a:t> da </a:t>
            </a:r>
            <a:r>
              <a:rPr lang="en-US" sz="4400" b="1" err="1">
                <a:solidFill>
                  <a:srgbClr val="3C3C3C"/>
                </a:solidFill>
                <a:latin typeface="Verdana Pro Bold"/>
              </a:rPr>
              <a:t>União</a:t>
            </a:r>
            <a:r>
              <a:rPr lang="en-US" sz="4400" b="1">
                <a:solidFill>
                  <a:srgbClr val="3C3C3C"/>
                </a:solidFill>
                <a:latin typeface="Verdana Pro Bold"/>
              </a:rPr>
              <a:t> - SPU</a:t>
            </a:r>
            <a:endParaRPr lang="pt-BR" sz="4400" err="1"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815324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Cadastramento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de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usuários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3E2C74F-B526-8C44-ED3A-87FA752224B7}"/>
              </a:ext>
            </a:extLst>
          </p:cNvPr>
          <p:cNvSpPr/>
          <p:nvPr/>
        </p:nvSpPr>
        <p:spPr>
          <a:xfrm>
            <a:off x="5493990" y="8941704"/>
            <a:ext cx="8590499" cy="1068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2386"/>
              </a:lnSpc>
            </a:pPr>
            <a:r>
              <a:rPr lang="en-US" sz="1600">
                <a:solidFill>
                  <a:srgbClr val="969696"/>
                </a:solidFill>
                <a:latin typeface="Verdana Pro"/>
              </a:rPr>
              <a:t>4.Na aba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Vinculações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Organograma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,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selecione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a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unidade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que o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servidor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é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vinculado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 Clique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em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salvar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</a:t>
            </a: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BC91D4-2733-3774-152F-4500AE08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186512"/>
            <a:ext cx="17118058" cy="66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D68D1F-E939-D7BA-9F39-79CB5259E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8" y="2455606"/>
            <a:ext cx="16921944" cy="6856687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3200400" y="7210379"/>
            <a:ext cx="8229600" cy="759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7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Clique no ícone Atendimento ou no menu Atendimento.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507A89A8-B420-A49D-E56F-F984F9067B1F}"/>
              </a:ext>
            </a:extLst>
          </p:cNvPr>
          <p:cNvSpPr/>
          <p:nvPr/>
        </p:nvSpPr>
        <p:spPr>
          <a:xfrm rot="14364905" flipV="1">
            <a:off x="504801" y="5535281"/>
            <a:ext cx="3635484" cy="2608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F052A9E-15E3-60B6-ECB4-72A05620A530}"/>
              </a:ext>
            </a:extLst>
          </p:cNvPr>
          <p:cNvSpPr/>
          <p:nvPr/>
        </p:nvSpPr>
        <p:spPr>
          <a:xfrm rot="16200000">
            <a:off x="4906577" y="6456703"/>
            <a:ext cx="1148147" cy="293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71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D043A8-C48B-6886-2B4A-6ED747B5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4" y="2324117"/>
            <a:ext cx="16962888" cy="654941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D6626D1-0E56-4692-1EFD-2C18447A5B5E}"/>
              </a:ext>
            </a:extLst>
          </p:cNvPr>
          <p:cNvSpPr/>
          <p:nvPr/>
        </p:nvSpPr>
        <p:spPr>
          <a:xfrm>
            <a:off x="4447309" y="7429500"/>
            <a:ext cx="9393381" cy="808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Clique em Pesquisar, se desejar consultar atendimentos concluídos, em andamento ou com pendência. 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DE12C29-61A9-C3B6-899E-5CCF3CEB8182}"/>
              </a:ext>
            </a:extLst>
          </p:cNvPr>
          <p:cNvSpPr/>
          <p:nvPr/>
        </p:nvSpPr>
        <p:spPr>
          <a:xfrm>
            <a:off x="4447308" y="6292333"/>
            <a:ext cx="9393381" cy="9085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Clique na opção desejada para iniciar o registro do atendimento (Presencial / Telefônico/Email).</a:t>
            </a:r>
          </a:p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O “Presencial” refere-se ao registro de atendimentos não agendados. </a:t>
            </a:r>
          </a:p>
        </p:txBody>
      </p: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D7ED048E-48DF-9AD0-10D8-A23E949CAA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33509" y="5029191"/>
            <a:ext cx="3276583" cy="2590800"/>
          </a:xfrm>
          <a:prstGeom prst="bentConnector3">
            <a:avLst>
              <a:gd name="adj1" fmla="val 100233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859CDA06-D7B9-5E87-95FD-D16B67B0AC0E}"/>
              </a:ext>
            </a:extLst>
          </p:cNvPr>
          <p:cNvCxnSpPr>
            <a:cxnSpLocks/>
          </p:cNvCxnSpPr>
          <p:nvPr/>
        </p:nvCxnSpPr>
        <p:spPr>
          <a:xfrm>
            <a:off x="9552548" y="5251958"/>
            <a:ext cx="0" cy="1072633"/>
          </a:xfrm>
          <a:prstGeom prst="straightConnector1">
            <a:avLst/>
          </a:prstGeom>
          <a:ln w="50800">
            <a:solidFill>
              <a:schemeClr val="accent1">
                <a:shade val="95000"/>
                <a:satMod val="105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have Direita 32">
            <a:extLst>
              <a:ext uri="{FF2B5EF4-FFF2-40B4-BE49-F238E27FC236}">
                <a16:creationId xmlns:a16="http://schemas.microsoft.com/office/drawing/2014/main" id="{7E65F415-850F-C32E-E88A-A90D376FEA23}"/>
              </a:ext>
            </a:extLst>
          </p:cNvPr>
          <p:cNvSpPr/>
          <p:nvPr/>
        </p:nvSpPr>
        <p:spPr>
          <a:xfrm rot="5400000">
            <a:off x="9334499" y="-1447799"/>
            <a:ext cx="457201" cy="1272540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8F4D27F-B9B5-99AC-C6D1-8F43BE44F378}"/>
              </a:ext>
            </a:extLst>
          </p:cNvPr>
          <p:cNvSpPr/>
          <p:nvPr/>
        </p:nvSpPr>
        <p:spPr>
          <a:xfrm>
            <a:off x="11769478" y="3096340"/>
            <a:ext cx="5562298" cy="970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rgbClr val="FF0000"/>
                </a:solidFill>
              </a:rPr>
              <a:t>Atenção: Os atendimentos (serviços, processos) por e-mail serão direcionados para o canal Fale Conosco.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84840A9-F085-8039-7CD1-C267AA727413}"/>
              </a:ext>
            </a:extLst>
          </p:cNvPr>
          <p:cNvSpPr/>
          <p:nvPr/>
        </p:nvSpPr>
        <p:spPr>
          <a:xfrm>
            <a:off x="4496098" y="8506743"/>
            <a:ext cx="9393380" cy="1055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rgbClr val="FF0000"/>
                </a:solidFill>
              </a:rPr>
              <a:t>Atenção: ao iniciar o atendimento, não é possível o cancelamento. O atendente deve concluir o atendimento e inserir nos comentários que foi concluído por desistência. </a:t>
            </a:r>
          </a:p>
        </p:txBody>
      </p:sp>
    </p:spTree>
    <p:extLst>
      <p:ext uri="{BB962C8B-B14F-4D97-AF65-F5344CB8AC3E}">
        <p14:creationId xmlns:p14="http://schemas.microsoft.com/office/powerpoint/2010/main" val="240283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3889CA8-FE9E-8553-6BA0-FE200BDD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385433"/>
            <a:ext cx="16667044" cy="655406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6172200" y="5524500"/>
            <a:ext cx="9982200" cy="1055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Caso exista algum atendimento em andamento, o sistema abre o atendimento para conclusão. Clique em Continuar para prosseguir à conclusão do atendimento.</a:t>
            </a:r>
          </a:p>
        </p:txBody>
      </p:sp>
    </p:spTree>
    <p:extLst>
      <p:ext uri="{BB962C8B-B14F-4D97-AF65-F5344CB8AC3E}">
        <p14:creationId xmlns:p14="http://schemas.microsoft.com/office/powerpoint/2010/main" val="149058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6A8C12B-4C10-5707-9701-671EADC92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26" y="2340204"/>
            <a:ext cx="15992475" cy="704850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417207D-61EB-DB05-31B7-AC49ACB5C13C}"/>
              </a:ext>
            </a:extLst>
          </p:cNvPr>
          <p:cNvSpPr/>
          <p:nvPr/>
        </p:nvSpPr>
        <p:spPr>
          <a:xfrm>
            <a:off x="15522724" y="2893027"/>
            <a:ext cx="2066632" cy="1771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Observe que o tempo de duração do atendimento está sendo registrado.</a:t>
            </a:r>
            <a:endParaRPr lang="pt-BR"/>
          </a:p>
          <a:p>
            <a:endParaRPr lang="pt-BR" sz="1800" b="1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913814" y="8828982"/>
            <a:ext cx="11582986" cy="1191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just">
              <a:buAutoNum type="arabicPeriod"/>
            </a:pPr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Para iniciar o registro do atendimento, preencha o campo Atendido (nome do requerente), sendo campo obrigatório. Informe também o CPF/CNPJ, E-mail e Telefone (opcionais).</a:t>
            </a:r>
          </a:p>
          <a:p>
            <a:pPr marL="342900" indent="-342900" algn="just">
              <a:buAutoNum type="arabicPeriod"/>
            </a:pPr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Marque o tipo de assunto demandado.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08867019-E742-5EA3-9580-F22292DDCD3A}"/>
              </a:ext>
            </a:extLst>
          </p:cNvPr>
          <p:cNvCxnSpPr>
            <a:cxnSpLocks/>
          </p:cNvCxnSpPr>
          <p:nvPr/>
        </p:nvCxnSpPr>
        <p:spPr>
          <a:xfrm>
            <a:off x="8710163" y="2827651"/>
            <a:ext cx="6848903" cy="1304131"/>
          </a:xfrm>
          <a:prstGeom prst="bentConnector3">
            <a:avLst>
              <a:gd name="adj1" fmla="val 8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4BD67793-6987-6113-9C24-2CBCE446E0E3}"/>
              </a:ext>
            </a:extLst>
          </p:cNvPr>
          <p:cNvSpPr/>
          <p:nvPr/>
        </p:nvSpPr>
        <p:spPr>
          <a:xfrm>
            <a:off x="28176" y="3519889"/>
            <a:ext cx="685749" cy="175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F1DAEF22-BBA6-C68E-FABD-B01DBA24C949}"/>
              </a:ext>
            </a:extLst>
          </p:cNvPr>
          <p:cNvSpPr/>
          <p:nvPr/>
        </p:nvSpPr>
        <p:spPr>
          <a:xfrm>
            <a:off x="14089" y="5069058"/>
            <a:ext cx="685749" cy="175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34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84985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–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Comentários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223DCA-E8EF-0A4E-3284-6B779BD57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11" y="2413339"/>
            <a:ext cx="16011525" cy="4257675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3200400" y="6817746"/>
            <a:ext cx="10287000" cy="1526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just">
              <a:buAutoNum type="arabicPeriod"/>
            </a:pPr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Na aba “Comentários”, registre no campo Comentários, informações sobre o atendimento realizado e que auxiliem em futuras pesquisas e identificação de oportunidades de melhoria. Ex. O Assunto selecionado na tela anterior foi Aforamento e o cidadão queria saber sobre remição de foro. </a:t>
            </a:r>
          </a:p>
          <a:p>
            <a:pPr marL="342900" indent="-342900" algn="just">
              <a:buAutoNum type="arabicPeriod"/>
            </a:pPr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  <a:p>
            <a:pPr marL="342900" indent="-342900" algn="just">
              <a:buAutoNum type="arabicPeriod"/>
            </a:pPr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Para finalizar, clique em “Inserir comentário”.</a:t>
            </a:r>
          </a:p>
        </p:txBody>
      </p:sp>
    </p:spTree>
    <p:extLst>
      <p:ext uri="{BB962C8B-B14F-4D97-AF65-F5344CB8AC3E}">
        <p14:creationId xmlns:p14="http://schemas.microsoft.com/office/powerpoint/2010/main" val="87145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72793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–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Pendências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216A67-50D0-00BA-E1C9-6BB6144A1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82530"/>
            <a:ext cx="15963900" cy="4476750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07B0A0F5-F9BE-367D-D17D-8EA08042793F}"/>
              </a:ext>
            </a:extLst>
          </p:cNvPr>
          <p:cNvCxnSpPr>
            <a:cxnSpLocks/>
          </p:cNvCxnSpPr>
          <p:nvPr/>
        </p:nvCxnSpPr>
        <p:spPr>
          <a:xfrm flipV="1">
            <a:off x="8382000" y="4633605"/>
            <a:ext cx="3749952" cy="2317758"/>
          </a:xfrm>
          <a:prstGeom prst="bentConnector3">
            <a:avLst>
              <a:gd name="adj1" fmla="val 106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BB3F94-C1A5-D131-4E20-3E6B4B63F4EF}"/>
              </a:ext>
            </a:extLst>
          </p:cNvPr>
          <p:cNvSpPr/>
          <p:nvPr/>
        </p:nvSpPr>
        <p:spPr>
          <a:xfrm>
            <a:off x="3600450" y="6951363"/>
            <a:ext cx="9982200" cy="1440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rgbClr val="FF0000"/>
                </a:solidFill>
              </a:rPr>
              <a:t>Atenção: O campo “Pendências” não deverá ser utilizado pois entrará em desuso. As demandas não resolvidas no atendimento devem ser direcionadas ao Fale Conosco ou a abertura de requerimentos no Portal de Serviços da SPU.</a:t>
            </a:r>
          </a:p>
        </p:txBody>
      </p:sp>
    </p:spTree>
    <p:extLst>
      <p:ext uri="{BB962C8B-B14F-4D97-AF65-F5344CB8AC3E}">
        <p14:creationId xmlns:p14="http://schemas.microsoft.com/office/powerpoint/2010/main" val="364593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1066800" y="9197458"/>
            <a:ext cx="6705600" cy="632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1. Sempre registre o assunto para auxiliar o gerenciamento dos principais questionamentos.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D2BB4CB-6023-A4A0-7A67-AB327944E0DD}"/>
              </a:ext>
            </a:extLst>
          </p:cNvPr>
          <p:cNvSpPr/>
          <p:nvPr/>
        </p:nvSpPr>
        <p:spPr>
          <a:xfrm>
            <a:off x="8648702" y="9197458"/>
            <a:ext cx="4838698" cy="632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2. Após inserir todas as informações, clique em Concluir atendimento.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788A0C-96CB-0C09-C201-A76D2836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40146"/>
            <a:ext cx="15225170" cy="67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5935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-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Pesquisa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D2BB4CB-6023-A4A0-7A67-AB327944E0DD}"/>
              </a:ext>
            </a:extLst>
          </p:cNvPr>
          <p:cNvSpPr/>
          <p:nvPr/>
        </p:nvSpPr>
        <p:spPr>
          <a:xfrm>
            <a:off x="9410359" y="5057239"/>
            <a:ext cx="6988777" cy="1381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Verifique que os atendimentos que estão pendentes de resposta apresentam a área responsável pela condução da demanda no campo “Com pendência para”.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B29699B-3225-BBB1-B2C0-0CDCA193D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486773"/>
            <a:ext cx="16049625" cy="21907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E77B671-4FA8-370A-778F-83C8A0138E90}"/>
              </a:ext>
            </a:extLst>
          </p:cNvPr>
          <p:cNvSpPr/>
          <p:nvPr/>
        </p:nvSpPr>
        <p:spPr>
          <a:xfrm>
            <a:off x="9366607" y="6962717"/>
            <a:ext cx="7067765" cy="1685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b="1">
                <a:solidFill>
                  <a:srgbClr val="FF0000"/>
                </a:solidFill>
              </a:rPr>
              <a:t>Como dar baixa nas pendências? </a:t>
            </a:r>
          </a:p>
          <a:p>
            <a:pPr algn="just"/>
            <a:endParaRPr lang="pt-BR" b="1">
              <a:solidFill>
                <a:srgbClr val="FF0000"/>
              </a:solidFill>
              <a:ea typeface="Calibri"/>
              <a:cs typeface="Calibri"/>
            </a:endParaRPr>
          </a:p>
          <a:p>
            <a:pPr algn="just"/>
            <a:r>
              <a:rPr lang="pt-BR">
                <a:solidFill>
                  <a:srgbClr val="FF0000"/>
                </a:solidFill>
                <a:ea typeface="+mn-lt"/>
                <a:cs typeface="+mn-lt"/>
              </a:rPr>
              <a:t>Os pontos focais podem atribuir as permissões necessárias para cada usuário, o que dá autonomia para as SPU na resolução das pendências.</a:t>
            </a:r>
            <a:endParaRPr lang="pt-BR"/>
          </a:p>
          <a:p>
            <a:pPr algn="just"/>
            <a:endParaRPr lang="pt-BR" b="1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01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5935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Módulo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Atendimento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-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Pesquisa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0EC72C-2B37-F1B3-873D-5D9010B27F65}"/>
              </a:ext>
            </a:extLst>
          </p:cNvPr>
          <p:cNvSpPr/>
          <p:nvPr/>
        </p:nvSpPr>
        <p:spPr>
          <a:xfrm>
            <a:off x="6739038" y="6433885"/>
            <a:ext cx="6705600" cy="2153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Clique em Pesquisar.</a:t>
            </a: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Para visualizar os atendimentos de  determinada data, selecione a data desejada.</a:t>
            </a: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  <a:p>
            <a:pPr algn="just"/>
            <a:r>
              <a:rPr lang="pt-BR" sz="1600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Para pesquisar pelo nome do Atendido, digite o nome no campo “Buscar”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5E2E26-30AC-D1A1-8BCD-4563278F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8" y="2510887"/>
            <a:ext cx="17492443" cy="37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43075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>
                <a:solidFill>
                  <a:srgbClr val="183EFF"/>
                </a:solidFill>
                <a:latin typeface="Verdana Pro Bold"/>
              </a:rPr>
              <a:t>O que é o SIGA?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555F11A-4CE0-D921-7E70-4D8061EC2BA6}"/>
              </a:ext>
            </a:extLst>
          </p:cNvPr>
          <p:cNvGrpSpPr/>
          <p:nvPr/>
        </p:nvGrpSpPr>
        <p:grpSpPr>
          <a:xfrm>
            <a:off x="1470950" y="2628900"/>
            <a:ext cx="15406919" cy="2154436"/>
            <a:chOff x="1600200" y="2593141"/>
            <a:chExt cx="15922073" cy="2573143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9B2507FA-B146-F177-2C00-87EBDEDBF592}"/>
                </a:ext>
              </a:extLst>
            </p:cNvPr>
            <p:cNvSpPr txBox="1"/>
            <p:nvPr/>
          </p:nvSpPr>
          <p:spPr>
            <a:xfrm>
              <a:off x="2510873" y="2593141"/>
              <a:ext cx="15011400" cy="25731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O Sistema Integrado de Gestão e Automação (SIGA) é o sistema criado para gestão de processos internos das Superintendências, tais como: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indent="-457200" algn="just">
                <a:lnSpc>
                  <a:spcPts val="2386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Atendimentos telefônicos,</a:t>
              </a:r>
            </a:p>
            <a:p>
              <a:pPr marL="457200" indent="-457200" algn="just">
                <a:lnSpc>
                  <a:spcPts val="2386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Atendimentos presenciais não agendados,</a:t>
              </a:r>
            </a:p>
            <a:p>
              <a:pPr marL="457200" indent="-457200" algn="just">
                <a:lnSpc>
                  <a:spcPts val="2386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Demandas judiciais.</a:t>
              </a:r>
            </a:p>
          </p:txBody>
        </p:sp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713187FF-223A-147F-C0D0-98AD122B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674583"/>
              <a:ext cx="605476" cy="464613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C2A691-AA98-F3B7-BEEB-4381E13BE921}"/>
              </a:ext>
            </a:extLst>
          </p:cNvPr>
          <p:cNvGrpSpPr/>
          <p:nvPr/>
        </p:nvGrpSpPr>
        <p:grpSpPr>
          <a:xfrm>
            <a:off x="1470950" y="5326536"/>
            <a:ext cx="15406920" cy="953020"/>
            <a:chOff x="1600200" y="2815894"/>
            <a:chExt cx="15922074" cy="1138235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75B4D648-4807-C5B8-3407-095D39BBE0BA}"/>
                </a:ext>
              </a:extLst>
            </p:cNvPr>
            <p:cNvSpPr txBox="1"/>
            <p:nvPr/>
          </p:nvSpPr>
          <p:spPr>
            <a:xfrm>
              <a:off x="2510873" y="2851354"/>
              <a:ext cx="15011401" cy="1102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386"/>
                </a:lnSpc>
                <a:spcBef>
                  <a:spcPts val="600"/>
                </a:spcBef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O sistema possui três módulos: Atendimento; Demandas Judiciais e de Controle; </a:t>
              </a:r>
              <a:r>
                <a:rPr lang="pt-BR" sz="25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Geovisualizador</a:t>
              </a: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.</a:t>
              </a: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2386"/>
                </a:lnSpc>
              </a:pPr>
              <a:endParaRPr 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</a:endParaRP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36DCA60B-B708-D5AA-5FD1-5158B27D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815894"/>
              <a:ext cx="605476" cy="464613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6514FB4-BCE3-33BA-87CB-C9711ADA09AE}"/>
              </a:ext>
            </a:extLst>
          </p:cNvPr>
          <p:cNvGrpSpPr/>
          <p:nvPr/>
        </p:nvGrpSpPr>
        <p:grpSpPr>
          <a:xfrm>
            <a:off x="1488535" y="6616972"/>
            <a:ext cx="15406919" cy="2231380"/>
            <a:chOff x="1600200" y="2812898"/>
            <a:chExt cx="15922073" cy="2665039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64CCD6D-3572-E2D3-9FFB-990DDDE35F85}"/>
                </a:ext>
              </a:extLst>
            </p:cNvPr>
            <p:cNvSpPr txBox="1"/>
            <p:nvPr/>
          </p:nvSpPr>
          <p:spPr>
            <a:xfrm>
              <a:off x="2510873" y="2812898"/>
              <a:ext cx="15011400" cy="2665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O SIGA possibilita a visão macro dos processos, o acompanhamento, monitoramento e controle das demandas. Permite visualizar o volume de atendimentos realizados não agendados, nortear as ações de melhoria, melhorar a gestão dos atendimentos, verificar os assuntos mais demandados, quais são os gargalos, tendo assim insumos para melhoria dos serviços.</a:t>
              </a:r>
              <a:endParaRPr lang="pt-BR"/>
            </a:p>
            <a:p>
              <a:pPr>
                <a:lnSpc>
                  <a:spcPts val="2386"/>
                </a:lnSpc>
              </a:pPr>
              <a:endParaRPr 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</a:endParaRPr>
            </a:p>
          </p:txBody>
        </p:sp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4BA07AD5-B6AF-C5C8-045A-D5BEBE186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815894"/>
              <a:ext cx="605476" cy="464613"/>
            </a:xfrm>
            <a:prstGeom prst="rect">
              <a:avLst/>
            </a:prstGeom>
          </p:spPr>
        </p:pic>
      </p:grpSp>
      <p:pic>
        <p:nvPicPr>
          <p:cNvPr id="7" name="Gráfico 6" descr="Viva-voz com preenchimento sólido">
            <a:extLst>
              <a:ext uri="{FF2B5EF4-FFF2-40B4-BE49-F238E27FC236}">
                <a16:creationId xmlns:a16="http://schemas.microsoft.com/office/drawing/2014/main" id="{314450DF-E4E5-5F8B-9B18-73AECE3BB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32323" y="694592"/>
            <a:ext cx="914400" cy="914400"/>
          </a:xfrm>
          <a:prstGeom prst="rect">
            <a:avLst/>
          </a:prstGeom>
        </p:spPr>
      </p:pic>
      <p:pic>
        <p:nvPicPr>
          <p:cNvPr id="8" name="Gráfico 7" descr="Usuários com preenchimento sólido">
            <a:extLst>
              <a:ext uri="{FF2B5EF4-FFF2-40B4-BE49-F238E27FC236}">
                <a16:creationId xmlns:a16="http://schemas.microsoft.com/office/drawing/2014/main" id="{BD49C9C1-5193-5A36-0449-4B6319A17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0492" y="694592"/>
            <a:ext cx="914400" cy="914400"/>
          </a:xfrm>
          <a:prstGeom prst="rect">
            <a:avLst/>
          </a:prstGeom>
        </p:spPr>
      </p:pic>
      <p:pic>
        <p:nvPicPr>
          <p:cNvPr id="9" name="Gráfico 8" descr="Martelo com preenchimento sólido">
            <a:extLst>
              <a:ext uri="{FF2B5EF4-FFF2-40B4-BE49-F238E27FC236}">
                <a16:creationId xmlns:a16="http://schemas.microsoft.com/office/drawing/2014/main" id="{5BBF52F7-1DBE-7FD7-3BA1-BE932726FB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88662" y="694592"/>
            <a:ext cx="914400" cy="914400"/>
          </a:xfrm>
          <a:prstGeom prst="rect">
            <a:avLst/>
          </a:prstGeom>
        </p:spPr>
      </p:pic>
      <p:pic>
        <p:nvPicPr>
          <p:cNvPr id="10" name="Gráfico 9" descr="Globo terrestre: Américas com preenchimento sólido">
            <a:extLst>
              <a:ext uri="{FF2B5EF4-FFF2-40B4-BE49-F238E27FC236}">
                <a16:creationId xmlns:a16="http://schemas.microsoft.com/office/drawing/2014/main" id="{4F158824-C823-3116-8EEC-A041C5FB42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966831" y="6945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90800" y="4111691"/>
            <a:ext cx="1478390" cy="1797826"/>
            <a:chOff x="0" y="0"/>
            <a:chExt cx="1971186" cy="2397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971167" cy="2397125"/>
            </a:xfrm>
            <a:custGeom>
              <a:avLst/>
              <a:gdLst/>
              <a:ahLst/>
              <a:cxnLst/>
              <a:rect l="l" t="t" r="r" b="b"/>
              <a:pathLst>
                <a:path w="1971167" h="2397125">
                  <a:moveTo>
                    <a:pt x="0" y="0"/>
                  </a:moveTo>
                  <a:lnTo>
                    <a:pt x="1971167" y="0"/>
                  </a:lnTo>
                  <a:lnTo>
                    <a:pt x="1971167" y="2397125"/>
                  </a:lnTo>
                  <a:lnTo>
                    <a:pt x="0" y="2397125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95682"/>
          <a:stretch>
            <a:fillRect/>
          </a:stretch>
        </p:blipFill>
        <p:spPr>
          <a:xfrm rot="-10800000">
            <a:off x="17843882" y="0"/>
            <a:ext cx="444118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25235" y="4396242"/>
            <a:ext cx="50089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err="1">
                <a:solidFill>
                  <a:srgbClr val="3C3C3C"/>
                </a:solidFill>
                <a:latin typeface="Verdana Pro Condensed Bold"/>
              </a:rPr>
              <a:t>Obrigado</a:t>
            </a:r>
            <a:r>
              <a:rPr lang="en-US" sz="8100">
                <a:solidFill>
                  <a:srgbClr val="3C3C3C"/>
                </a:solidFill>
                <a:latin typeface="Verdana Pro Condensed Bold"/>
              </a:rPr>
              <a:t>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A9C3E1E-ED23-6C8C-A383-09CBF6C899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020" y="8415042"/>
            <a:ext cx="3911344" cy="1071858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05F2B2D5-4E6D-58B8-3629-AF9F66BFFC71}"/>
              </a:ext>
            </a:extLst>
          </p:cNvPr>
          <p:cNvGrpSpPr/>
          <p:nvPr/>
        </p:nvGrpSpPr>
        <p:grpSpPr>
          <a:xfrm>
            <a:off x="11361694" y="1356097"/>
            <a:ext cx="5345961" cy="8130803"/>
            <a:chOff x="12283663" y="878827"/>
            <a:chExt cx="5345961" cy="81308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89174967-845A-C38F-AEF8-B3C0ADC00ECE}"/>
                </a:ext>
              </a:extLst>
            </p:cNvPr>
            <p:cNvGrpSpPr/>
            <p:nvPr/>
          </p:nvGrpSpPr>
          <p:grpSpPr>
            <a:xfrm>
              <a:off x="13287738" y="1775880"/>
              <a:ext cx="4341886" cy="7233750"/>
              <a:chOff x="0" y="0"/>
              <a:chExt cx="757799" cy="1262522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B96ECCD1-B37E-A7FB-DC62-3F0A616F57B9}"/>
                  </a:ext>
                </a:extLst>
              </p:cNvPr>
              <p:cNvSpPr/>
              <p:nvPr/>
            </p:nvSpPr>
            <p:spPr>
              <a:xfrm>
                <a:off x="0" y="0"/>
                <a:ext cx="757799" cy="1262522"/>
              </a:xfrm>
              <a:custGeom>
                <a:avLst/>
                <a:gdLst/>
                <a:ahLst/>
                <a:cxnLst/>
                <a:rect l="l" t="t" r="r" b="b"/>
                <a:pathLst>
                  <a:path w="757799" h="1262522">
                    <a:moveTo>
                      <a:pt x="252736" y="1243453"/>
                    </a:moveTo>
                    <a:cubicBezTo>
                      <a:pt x="291586" y="1254967"/>
                      <a:pt x="335754" y="1262522"/>
                      <a:pt x="379103" y="1262522"/>
                    </a:cubicBezTo>
                    <a:cubicBezTo>
                      <a:pt x="422454" y="1262522"/>
                      <a:pt x="464168" y="1256045"/>
                      <a:pt x="502609" y="1244531"/>
                    </a:cubicBezTo>
                    <a:cubicBezTo>
                      <a:pt x="503428" y="1244172"/>
                      <a:pt x="504245" y="1244172"/>
                      <a:pt x="505063" y="1243812"/>
                    </a:cubicBezTo>
                    <a:cubicBezTo>
                      <a:pt x="649425" y="1197757"/>
                      <a:pt x="755754" y="1076143"/>
                      <a:pt x="757799" y="924030"/>
                    </a:cubicBezTo>
                    <a:lnTo>
                      <a:pt x="757799" y="0"/>
                    </a:lnTo>
                    <a:lnTo>
                      <a:pt x="0" y="0"/>
                    </a:lnTo>
                    <a:lnTo>
                      <a:pt x="0" y="923345"/>
                    </a:lnTo>
                    <a:cubicBezTo>
                      <a:pt x="2045" y="1076862"/>
                      <a:pt x="106738" y="1198477"/>
                      <a:pt x="252736" y="1243453"/>
                    </a:cubicBez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F1EC7DEC-2B08-0AB1-F2C7-3F3BB26B5D57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660400" cy="676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5FEFA18-054C-767E-5C69-D3F431D07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83663" y="878827"/>
              <a:ext cx="4267570" cy="6657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43075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>
                <a:solidFill>
                  <a:srgbClr val="183EFF"/>
                </a:solidFill>
                <a:latin typeface="Verdana Pro Bold"/>
              </a:rPr>
              <a:t>O que é o SIGA?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555F11A-4CE0-D921-7E70-4D8061EC2BA6}"/>
              </a:ext>
            </a:extLst>
          </p:cNvPr>
          <p:cNvGrpSpPr/>
          <p:nvPr/>
        </p:nvGrpSpPr>
        <p:grpSpPr>
          <a:xfrm>
            <a:off x="1470950" y="2552700"/>
            <a:ext cx="15922073" cy="2000548"/>
            <a:chOff x="1600200" y="2502133"/>
            <a:chExt cx="15922073" cy="2389347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9B2507FA-B146-F177-2C00-87EBDEDBF592}"/>
                </a:ext>
              </a:extLst>
            </p:cNvPr>
            <p:cNvSpPr txBox="1"/>
            <p:nvPr/>
          </p:nvSpPr>
          <p:spPr>
            <a:xfrm>
              <a:off x="2510873" y="2502133"/>
              <a:ext cx="15011400" cy="238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A Portaria SPU/ME nº 5043 de 06 de junho de 2022 </a:t>
              </a: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(SEI nº 37820700</a:t>
              </a: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) define os pontos focais do SIGA nas Superintendências.</a:t>
              </a:r>
            </a:p>
            <a:p>
              <a:pPr marL="457200" indent="-457200">
                <a:lnSpc>
                  <a:spcPts val="2386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Os pontos focais tem permissão para cadastrar novos usuários, bem como atribuir as permissões necessárias para cada usuário da Superintendência.</a:t>
              </a:r>
            </a:p>
            <a:p>
              <a:pPr marL="457200" indent="-457200">
                <a:lnSpc>
                  <a:spcPts val="2386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sz="2500">
                  <a:solidFill>
                    <a:srgbClr val="FF0000"/>
                  </a:solidFill>
                  <a:latin typeface="Verdana Pro"/>
                </a:rPr>
                <a:t>Alteração de Pontos Focais: Processo SEI nº 19739.154217/2023-37.</a:t>
              </a:r>
            </a:p>
          </p:txBody>
        </p:sp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713187FF-223A-147F-C0D0-98AD122B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583574"/>
              <a:ext cx="605476" cy="464613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C2A691-AA98-F3B7-BEEB-4381E13BE921}"/>
              </a:ext>
            </a:extLst>
          </p:cNvPr>
          <p:cNvGrpSpPr/>
          <p:nvPr/>
        </p:nvGrpSpPr>
        <p:grpSpPr>
          <a:xfrm>
            <a:off x="1470950" y="5219700"/>
            <a:ext cx="15922073" cy="700066"/>
            <a:chOff x="1600200" y="2711960"/>
            <a:chExt cx="15922073" cy="836121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75B4D648-4807-C5B8-3407-095D39BBE0BA}"/>
                </a:ext>
              </a:extLst>
            </p:cNvPr>
            <p:cNvSpPr txBox="1"/>
            <p:nvPr/>
          </p:nvSpPr>
          <p:spPr>
            <a:xfrm>
              <a:off x="2510873" y="2812898"/>
              <a:ext cx="15011400" cy="735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  <a:spcBef>
                  <a:spcPts val="600"/>
                </a:spcBef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Dúvidas     Chat Teams "Sala Atendimento ao público"</a:t>
              </a:r>
            </a:p>
            <a:p>
              <a:pPr>
                <a:lnSpc>
                  <a:spcPts val="2386"/>
                </a:lnSpc>
              </a:pPr>
              <a:endParaRPr 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</a:endParaRP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36DCA60B-B708-D5AA-5FD1-5158B27D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711960"/>
              <a:ext cx="605476" cy="464614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6514FB4-BCE3-33BA-87CB-C9711ADA09AE}"/>
              </a:ext>
            </a:extLst>
          </p:cNvPr>
          <p:cNvGrpSpPr/>
          <p:nvPr/>
        </p:nvGrpSpPr>
        <p:grpSpPr>
          <a:xfrm>
            <a:off x="1488535" y="6515100"/>
            <a:ext cx="15922073" cy="3077766"/>
            <a:chOff x="1600200" y="2812898"/>
            <a:chExt cx="15922073" cy="3675916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64CCD6D-3572-E2D3-9FFB-990DDDE35F85}"/>
                </a:ext>
              </a:extLst>
            </p:cNvPr>
            <p:cNvSpPr txBox="1"/>
            <p:nvPr/>
          </p:nvSpPr>
          <p:spPr>
            <a:xfrm>
              <a:off x="2510873" y="2812898"/>
              <a:ext cx="15011400" cy="3675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Link de acesso ao sistema: </a:t>
              </a:r>
              <a:r>
                <a:rPr lang="pt-BR" sz="25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 Pr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https://sigaspu.economia.gov.br</a:t>
              </a:r>
              <a:endParaRPr lang="pt-BR" sz="2500">
                <a:solidFill>
                  <a:schemeClr val="tx1">
                    <a:lumMod val="50000"/>
                    <a:lumOff val="50000"/>
                  </a:schemeClr>
                </a:solidFill>
                <a:latin typeface="Verdana Pro"/>
              </a:endParaRPr>
            </a:p>
            <a:p>
              <a:pPr marL="342900" indent="-342900">
                <a:lnSpc>
                  <a:spcPts val="2386"/>
                </a:lnSpc>
                <a:buFont typeface="Arial" panose="020B0604020202020204" pitchFamily="34" charset="0"/>
                <a:buChar char="•"/>
              </a:pPr>
              <a:endParaRPr lang="pt-BR" sz="2500">
                <a:solidFill>
                  <a:schemeClr val="tx1">
                    <a:lumMod val="50000"/>
                    <a:lumOff val="50000"/>
                  </a:schemeClr>
                </a:solidFill>
                <a:latin typeface="Verdana Pro"/>
              </a:endParaRPr>
            </a:p>
            <a:p>
              <a:pPr marL="342900" indent="-342900">
                <a:lnSpc>
                  <a:spcPts val="2386"/>
                </a:lnSpc>
                <a:buFont typeface="Arial" panose="020B0604020202020204" pitchFamily="34" charset="0"/>
                <a:buChar char="•"/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Pode ser acessado pela Plataforma SPU: </a:t>
              </a:r>
            </a:p>
            <a:p>
              <a:pPr>
                <a:lnSpc>
                  <a:spcPts val="2386"/>
                </a:lnSpc>
              </a:pPr>
              <a:r>
                <a:rPr lang="pt-BR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 Pro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https://mtegovbr.sharepoint.com/sites/PlataformaSPU/SitePages/Sistemas_e_Paineis_SPU.aspx</a:t>
              </a:r>
              <a:endPara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Verdana Pro"/>
              </a:endParaRPr>
            </a:p>
            <a:p>
              <a:pPr>
                <a:lnSpc>
                  <a:spcPts val="2386"/>
                </a:lnSpc>
              </a:pPr>
              <a:endParaRPr lang="pt-BR" sz="250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</a:endParaRPr>
            </a:p>
            <a:p>
              <a:pPr marL="342900" indent="-342900">
                <a:lnSpc>
                  <a:spcPts val="2386"/>
                </a:lnSpc>
                <a:buFont typeface="Arial" panose="020B0604020202020204" pitchFamily="34" charset="0"/>
                <a:buChar char="•"/>
              </a:pPr>
              <a:endParaRPr lang="pt-BR" sz="250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</a:endParaRPr>
            </a:p>
            <a:p>
              <a:pPr marL="342900" indent="-342900">
                <a:lnSpc>
                  <a:spcPts val="2386"/>
                </a:lnSpc>
                <a:buFont typeface="Arial" panose="020B0604020202020204" pitchFamily="34" charset="0"/>
                <a:buChar char="•"/>
              </a:pPr>
              <a:r>
                <a:rPr lang="pt-BR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 Pro"/>
                </a:rPr>
                <a:t>Ibi Chat -&gt; Opção "Sistemas e Painéis": </a:t>
              </a:r>
            </a:p>
            <a:p>
              <a:pPr>
                <a:lnSpc>
                  <a:spcPts val="2386"/>
                </a:lnSpc>
              </a:pPr>
              <a:r>
                <a:rPr lang="pt-BR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 Pr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https://teams.microsoft.com/l/app/f6405520-7907-4464-8f6e-9889e2fb7d8f?templateInstanceId=878e5df5-b2a5-4351-9915-666ffd611575&amp;environment=d6086a95-57c7-e190-a40e-6954273122e1</a:t>
              </a:r>
              <a:endParaRPr lang="pt-BR" sz="2000">
                <a:solidFill>
                  <a:schemeClr val="tx1">
                    <a:lumMod val="50000"/>
                    <a:lumOff val="50000"/>
                  </a:schemeClr>
                </a:solidFill>
                <a:latin typeface="Verdana Pro"/>
              </a:endParaRPr>
            </a:p>
            <a:p>
              <a:pPr>
                <a:lnSpc>
                  <a:spcPts val="2386"/>
                </a:lnSpc>
              </a:pPr>
              <a:endParaRPr lang="pt-BR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4BA07AD5-B6AF-C5C8-045A-D5BEBE186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0200" y="2815894"/>
              <a:ext cx="605476" cy="464613"/>
            </a:xfrm>
            <a:prstGeom prst="rect">
              <a:avLst/>
            </a:prstGeom>
          </p:spPr>
        </p:pic>
      </p:grp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32EC349-2D86-4371-83A3-3DF952FFC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60" y="4563207"/>
            <a:ext cx="1608994" cy="1573825"/>
          </a:xfrm>
          <a:prstGeom prst="rect">
            <a:avLst/>
          </a:prstGeom>
        </p:spPr>
      </p:pic>
      <p:pic>
        <p:nvPicPr>
          <p:cNvPr id="11" name="Gráfico 10" descr="Ponto de interrogação com preenchimento sólido">
            <a:extLst>
              <a:ext uri="{FF2B5EF4-FFF2-40B4-BE49-F238E27FC236}">
                <a16:creationId xmlns:a16="http://schemas.microsoft.com/office/drawing/2014/main" id="{E3AD3A64-3281-4D87-8AF9-66884C3B73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3579" y="5037992"/>
            <a:ext cx="650631" cy="650631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20295901-EB97-689B-27AE-3A6178F2DD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9761" y="8320493"/>
            <a:ext cx="1179141" cy="1213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4652" y="2215408"/>
            <a:ext cx="14137348" cy="58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6"/>
              </a:lnSpc>
            </a:pPr>
            <a:r>
              <a:rPr lang="pt-BR" sz="1704">
                <a:solidFill>
                  <a:srgbClr val="969696"/>
                </a:solidFill>
                <a:latin typeface="Verdana Pro"/>
              </a:rPr>
              <a:t>Acesse o sistema (https://sigaspu.economia.gov.br) com seu CPF (sem pontos e sem traços) e a senha que você registrou após recebimento de e-mail de cadastramento.</a:t>
            </a:r>
            <a:endParaRPr lang="en-US" sz="1704">
              <a:solidFill>
                <a:srgbClr val="969696"/>
              </a:solidFill>
              <a:latin typeface="Verdana Pro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Acessando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o Sistema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8F61B97-D777-62DF-EF8D-A052B4018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209"/>
          <a:stretch/>
        </p:blipFill>
        <p:spPr>
          <a:xfrm>
            <a:off x="1106954" y="3189729"/>
            <a:ext cx="16517274" cy="60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4652" y="2215408"/>
            <a:ext cx="14137348" cy="58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6"/>
              </a:lnSpc>
            </a:pPr>
            <a:r>
              <a:rPr lang="pt-BR" sz="1704">
                <a:solidFill>
                  <a:srgbClr val="969696"/>
                </a:solidFill>
                <a:latin typeface="Verdana Pro"/>
              </a:rPr>
              <a:t>Acesse o sistema (https://sigaspu.economia.gov.br) com seu CPF (sem pontos e sem traços) e a senha que você registrou após recebimento de e-mail de cadastramento.</a:t>
            </a:r>
            <a:endParaRPr lang="en-US" sz="1704">
              <a:solidFill>
                <a:srgbClr val="969696"/>
              </a:solidFill>
              <a:latin typeface="Verdana Pro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Acessando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o Sistema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BFCFEF7-CFBC-CCCA-1B2C-F5BF8A024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67" y="3175513"/>
            <a:ext cx="16517274" cy="6417155"/>
          </a:xfrm>
          <a:prstGeom prst="rect">
            <a:avLst/>
          </a:prstGeom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5723E128-2765-972F-B7CC-8B8F9915BF8E}"/>
              </a:ext>
            </a:extLst>
          </p:cNvPr>
          <p:cNvSpPr/>
          <p:nvPr/>
        </p:nvSpPr>
        <p:spPr>
          <a:xfrm rot="20230841">
            <a:off x="14957966" y="3741864"/>
            <a:ext cx="1447800" cy="409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64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5221948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Página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Inicial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D68D1F-E939-D7BA-9F39-79CB5259E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480850"/>
            <a:ext cx="16921944" cy="70452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779200" y="6591300"/>
            <a:ext cx="4442000" cy="9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1700" err="1">
                <a:solidFill>
                  <a:srgbClr val="969696"/>
                </a:solidFill>
                <a:latin typeface="Verdana Pro"/>
              </a:rPr>
              <a:t>Módulo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que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permite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a </a:t>
            </a:r>
            <a:r>
              <a:rPr lang="en-US" sz="1700" err="1">
                <a:solidFill>
                  <a:srgbClr val="969696"/>
                </a:solidFill>
                <a:latin typeface="Verdana Pro"/>
                <a:ea typeface="+mn-lt"/>
                <a:cs typeface="+mn-lt"/>
              </a:rPr>
              <a:t>v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isualização</a:t>
            </a:r>
            <a:r>
              <a:rPr lang="en-US" sz="1700">
                <a:solidFill>
                  <a:srgbClr val="969696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geográfica</a:t>
            </a:r>
            <a:r>
              <a:rPr lang="en-US" sz="1700">
                <a:solidFill>
                  <a:srgbClr val="969696"/>
                </a:solidFill>
                <a:ea typeface="+mn-lt"/>
                <a:cs typeface="+mn-lt"/>
              </a:rPr>
              <a:t> das 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demandas</a:t>
            </a:r>
            <a:r>
              <a:rPr lang="en-US" sz="1700">
                <a:solidFill>
                  <a:srgbClr val="969696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jurídicas</a:t>
            </a:r>
            <a:r>
              <a:rPr lang="en-US" sz="1700">
                <a:solidFill>
                  <a:srgbClr val="969696"/>
                </a:solidFill>
                <a:ea typeface="+mn-lt"/>
                <a:cs typeface="+mn-lt"/>
              </a:rPr>
              <a:t> e</a:t>
            </a:r>
            <a:r>
              <a:rPr lang="en-US" sz="1700">
                <a:solidFill>
                  <a:srgbClr val="969696"/>
                </a:solidFill>
                <a:latin typeface="Calibri"/>
                <a:cs typeface="Calibri"/>
              </a:rPr>
              <a:t> de </a:t>
            </a:r>
            <a:r>
              <a:rPr lang="en-US" sz="1700" err="1">
                <a:solidFill>
                  <a:srgbClr val="969696"/>
                </a:solidFill>
                <a:latin typeface="Calibri"/>
                <a:cs typeface="Calibri"/>
              </a:rPr>
              <a:t>controle</a:t>
            </a:r>
            <a:r>
              <a:rPr lang="en-US" sz="1700">
                <a:solidFill>
                  <a:srgbClr val="969696"/>
                </a:solidFill>
                <a:latin typeface="Calibri"/>
                <a:cs typeface="Calibri"/>
              </a:rPr>
              <a:t>, a </a:t>
            </a:r>
            <a:r>
              <a:rPr lang="en-US" sz="1700" err="1">
                <a:solidFill>
                  <a:srgbClr val="969696"/>
                </a:solidFill>
                <a:latin typeface="Calibri"/>
                <a:cs typeface="Calibri"/>
              </a:rPr>
              <a:t>partir</a:t>
            </a:r>
            <a:r>
              <a:rPr lang="en-US" sz="1700">
                <a:solidFill>
                  <a:srgbClr val="969696"/>
                </a:solidFill>
                <a:latin typeface="Calibri"/>
                <a:cs typeface="Calibri"/>
              </a:rPr>
              <a:t> da 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importação</a:t>
            </a:r>
            <a:r>
              <a:rPr lang="en-US" sz="1700">
                <a:solidFill>
                  <a:srgbClr val="969696"/>
                </a:solidFill>
                <a:ea typeface="+mn-lt"/>
                <a:cs typeface="+mn-lt"/>
              </a:rPr>
              <a:t> de </a:t>
            </a:r>
            <a:r>
              <a:rPr lang="en-US" sz="1700" err="1">
                <a:solidFill>
                  <a:srgbClr val="969696"/>
                </a:solidFill>
                <a:ea typeface="+mn-lt"/>
                <a:cs typeface="+mn-lt"/>
              </a:rPr>
              <a:t>geometrias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.</a:t>
            </a:r>
            <a:endParaRPr lang="pt-BR" err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B1040-4319-286A-709A-7FD5170EBA32}"/>
              </a:ext>
            </a:extLst>
          </p:cNvPr>
          <p:cNvSpPr txBox="1"/>
          <p:nvPr/>
        </p:nvSpPr>
        <p:spPr>
          <a:xfrm>
            <a:off x="8054800" y="6606654"/>
            <a:ext cx="4442000" cy="9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1700" err="1">
                <a:solidFill>
                  <a:srgbClr val="969696"/>
                </a:solidFill>
                <a:latin typeface="Verdana Pro"/>
              </a:rPr>
              <a:t>Módulo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que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permite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o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registro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acompanhamento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de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demandas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jurídicas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e de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órgãos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de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controle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.</a:t>
            </a:r>
            <a:endParaRPr lang="pt-BR"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4DDAA48-4D9D-1D67-2E43-2B99A5450946}"/>
              </a:ext>
            </a:extLst>
          </p:cNvPr>
          <p:cNvSpPr txBox="1"/>
          <p:nvPr/>
        </p:nvSpPr>
        <p:spPr>
          <a:xfrm>
            <a:off x="3276599" y="6606654"/>
            <a:ext cx="4479743" cy="1209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1700" err="1">
                <a:solidFill>
                  <a:srgbClr val="969696"/>
                </a:solidFill>
                <a:latin typeface="Verdana Pro"/>
              </a:rPr>
              <a:t>Módulo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que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permite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o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registro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dos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atendimentos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realizados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ao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cidadão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 (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não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agendados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) e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acompanhamento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 das </a:t>
            </a:r>
            <a:r>
              <a:rPr lang="en-US" sz="1700" err="1">
                <a:solidFill>
                  <a:srgbClr val="969696"/>
                </a:solidFill>
                <a:latin typeface="Verdana Pro"/>
              </a:rPr>
              <a:t>pendências</a:t>
            </a:r>
            <a:r>
              <a:rPr lang="en-US" sz="1700">
                <a:solidFill>
                  <a:srgbClr val="969696"/>
                </a:solidFill>
                <a:latin typeface="Verdana Pro"/>
              </a:rPr>
              <a:t>.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11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815324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Cadastramento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de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usuários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C8636D6-D962-7C8B-4204-41969F3C4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255874"/>
            <a:ext cx="14588178" cy="6637496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285C916-835D-C228-1C5F-81A83574E270}"/>
              </a:ext>
            </a:extLst>
          </p:cNvPr>
          <p:cNvSpPr/>
          <p:nvPr/>
        </p:nvSpPr>
        <p:spPr>
          <a:xfrm rot="14159112">
            <a:off x="1460967" y="5965368"/>
            <a:ext cx="2369585" cy="285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DD5CC26E-8C1C-919B-B584-4BEA5792C3F1}"/>
              </a:ext>
            </a:extLst>
          </p:cNvPr>
          <p:cNvSpPr/>
          <p:nvPr/>
        </p:nvSpPr>
        <p:spPr>
          <a:xfrm rot="14159112">
            <a:off x="13988191" y="4022118"/>
            <a:ext cx="1399592" cy="2995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D5F8A6B-8A91-0FA0-DB98-E747801154F4}"/>
              </a:ext>
            </a:extLst>
          </p:cNvPr>
          <p:cNvSpPr/>
          <p:nvPr/>
        </p:nvSpPr>
        <p:spPr>
          <a:xfrm>
            <a:off x="3426869" y="6831250"/>
            <a:ext cx="4453166" cy="9085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1600">
                <a:solidFill>
                  <a:srgbClr val="969696"/>
                </a:solidFill>
                <a:latin typeface="Verdana Pro"/>
              </a:rPr>
              <a:t>1.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Acesse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o menu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Controle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de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acesso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-&gt;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Usuários</a:t>
            </a:r>
            <a:endParaRPr lang="pt-BR" sz="1600">
              <a:cs typeface="Calibri"/>
            </a:endParaRP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D569716-32F1-6B77-DC69-A416AAFB2C7F}"/>
              </a:ext>
            </a:extLst>
          </p:cNvPr>
          <p:cNvSpPr/>
          <p:nvPr/>
        </p:nvSpPr>
        <p:spPr>
          <a:xfrm>
            <a:off x="15308092" y="4609287"/>
            <a:ext cx="2926678" cy="1068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2386"/>
              </a:lnSpc>
            </a:pPr>
            <a:r>
              <a:rPr lang="en-US" sz="1600">
                <a:solidFill>
                  <a:srgbClr val="969696"/>
                </a:solidFill>
                <a:latin typeface="Verdana Pro"/>
              </a:rPr>
              <a:t>2. Clique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na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opção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Cadastrar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usuário</a:t>
            </a:r>
            <a:endParaRPr lang="en-US" sz="1600">
              <a:solidFill>
                <a:srgbClr val="969696"/>
              </a:solidFill>
              <a:latin typeface="Verdana Pro"/>
            </a:endParaRP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9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815324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Cadastramento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de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usuários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32A693-6060-3A3A-1900-B8E826EB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428620"/>
            <a:ext cx="16868632" cy="5197892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3E2C74F-B526-8C44-ED3A-87FA752224B7}"/>
              </a:ext>
            </a:extLst>
          </p:cNvPr>
          <p:cNvSpPr/>
          <p:nvPr/>
        </p:nvSpPr>
        <p:spPr>
          <a:xfrm>
            <a:off x="5493990" y="8368496"/>
            <a:ext cx="8590499" cy="1068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2386"/>
              </a:lnSpc>
            </a:pPr>
            <a:r>
              <a:rPr lang="en-US" sz="1600">
                <a:solidFill>
                  <a:srgbClr val="969696"/>
                </a:solidFill>
                <a:latin typeface="Verdana Pro"/>
              </a:rPr>
              <a:t>3. Na aba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Cadastro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,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selecione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a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unidade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gestora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Após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isso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,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insira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nome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, CPF, e-mail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institucional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telefone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do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servidor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 Clique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em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salvar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</a:t>
            </a: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6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9914" y="482680"/>
            <a:ext cx="1055097" cy="1545554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1367" y="549029"/>
            <a:ext cx="775910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3C3C3C"/>
                </a:solidFill>
                <a:latin typeface="Verdana Pro Condensed Bold"/>
              </a:rPr>
              <a:t>SIGA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346124" y="1252300"/>
            <a:ext cx="10785828" cy="22207"/>
          </a:xfrm>
          <a:prstGeom prst="line">
            <a:avLst/>
          </a:prstGeom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64652" y="1376508"/>
            <a:ext cx="6815324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err="1">
                <a:solidFill>
                  <a:srgbClr val="183EFF"/>
                </a:solidFill>
                <a:latin typeface="Verdana Pro Bold"/>
              </a:rPr>
              <a:t>Cadastramento</a:t>
            </a:r>
            <a:r>
              <a:rPr lang="en-US" sz="2762">
                <a:solidFill>
                  <a:srgbClr val="183EFF"/>
                </a:solidFill>
                <a:latin typeface="Verdana Pro Bold"/>
              </a:rPr>
              <a:t> de </a:t>
            </a:r>
            <a:r>
              <a:rPr lang="en-US" sz="2762" err="1">
                <a:solidFill>
                  <a:srgbClr val="183EFF"/>
                </a:solidFill>
                <a:latin typeface="Verdana Pro Bold"/>
              </a:rPr>
              <a:t>usuários</a:t>
            </a:r>
            <a:endParaRPr lang="en-US" sz="2762">
              <a:solidFill>
                <a:srgbClr val="183EFF"/>
              </a:solidFill>
              <a:latin typeface="Verdana Pro Bold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73EABC-5DC3-E670-492F-E4EC11CD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43" y="9875567"/>
            <a:ext cx="1364161" cy="353725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3E2C74F-B526-8C44-ED3A-87FA752224B7}"/>
              </a:ext>
            </a:extLst>
          </p:cNvPr>
          <p:cNvSpPr/>
          <p:nvPr/>
        </p:nvSpPr>
        <p:spPr>
          <a:xfrm>
            <a:off x="5493990" y="8941704"/>
            <a:ext cx="8590499" cy="1068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2386"/>
              </a:lnSpc>
            </a:pPr>
            <a:r>
              <a:rPr lang="en-US" sz="1600">
                <a:solidFill>
                  <a:srgbClr val="969696"/>
                </a:solidFill>
                <a:latin typeface="Verdana Pro"/>
              </a:rPr>
              <a:t>4.Na aba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Permissões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,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selecione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as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permissões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necessárias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ao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servidor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 Clique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em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 </a:t>
            </a:r>
            <a:r>
              <a:rPr lang="en-US" sz="1600" err="1">
                <a:solidFill>
                  <a:srgbClr val="969696"/>
                </a:solidFill>
                <a:latin typeface="Verdana Pro"/>
              </a:rPr>
              <a:t>salvar</a:t>
            </a:r>
            <a:r>
              <a:rPr lang="en-US" sz="1600">
                <a:solidFill>
                  <a:srgbClr val="969696"/>
                </a:solidFill>
                <a:latin typeface="Verdana Pro"/>
              </a:rPr>
              <a:t>.</a:t>
            </a:r>
          </a:p>
          <a:p>
            <a:pPr algn="just"/>
            <a:endParaRPr lang="pt-BR" sz="1600">
              <a:solidFill>
                <a:srgbClr val="969696"/>
              </a:solidFill>
              <a:latin typeface="Verdana Pro"/>
              <a:ea typeface="+mn-lt"/>
              <a:cs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5F10BAD-8966-9306-52F5-0FB0C5BF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4" y="2386463"/>
            <a:ext cx="16412214" cy="64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3419E25CABE34CA050CAD8842B582D" ma:contentTypeVersion="11" ma:contentTypeDescription="Crie um novo documento." ma:contentTypeScope="" ma:versionID="2de63278670586a8d1af91f4139987f7">
  <xsd:schema xmlns:xsd="http://www.w3.org/2001/XMLSchema" xmlns:xs="http://www.w3.org/2001/XMLSchema" xmlns:p="http://schemas.microsoft.com/office/2006/metadata/properties" xmlns:ns2="10331e23-7639-451b-a76d-f8c6c9cb5904" xmlns:ns3="309bde8c-3a7a-4dbc-9989-343555e7d691" targetNamespace="http://schemas.microsoft.com/office/2006/metadata/properties" ma:root="true" ma:fieldsID="8763098d258388d3d58fb7838d0ae68d" ns2:_="" ns3:_="">
    <xsd:import namespace="10331e23-7639-451b-a76d-f8c6c9cb5904"/>
    <xsd:import namespace="309bde8c-3a7a-4dbc-9989-343555e7d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31e23-7639-451b-a76d-f8c6c9cb5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bde8c-3a7a-4dbc-9989-343555e7d69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fe984cc-b823-415a-85b1-bf02c0831b7f}" ma:internalName="TaxCatchAll" ma:showField="CatchAllData" ma:web="309bde8c-3a7a-4dbc-9989-343555e7d6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31e23-7639-451b-a76d-f8c6c9cb5904">
      <Terms xmlns="http://schemas.microsoft.com/office/infopath/2007/PartnerControls"/>
    </lcf76f155ced4ddcb4097134ff3c332f>
    <TaxCatchAll xmlns="309bde8c-3a7a-4dbc-9989-343555e7d691" xsi:nil="true"/>
    <SharedWithUsers xmlns="309bde8c-3a7a-4dbc-9989-343555e7d691">
      <UserInfo>
        <DisplayName>Edleuza da Rocha Teixeira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E81292F-1EBE-47E2-BB0C-FDC3AFDB7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89A24-3F07-4320-9DE8-4835AC69D01C}">
  <ds:schemaRefs>
    <ds:schemaRef ds:uri="10331e23-7639-451b-a76d-f8c6c9cb5904"/>
    <ds:schemaRef ds:uri="309bde8c-3a7a-4dbc-9989-343555e7d6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394032-868C-4252-B26A-E11DDF9CA3D3}">
  <ds:schemaRefs>
    <ds:schemaRef ds:uri="10331e23-7639-451b-a76d-f8c6c9cb5904"/>
    <ds:schemaRef ds:uri="309bde8c-3a7a-4dbc-9989-343555e7d6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958</Words>
  <Application>Microsoft Office PowerPoint</Application>
  <PresentationFormat>Personalizar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Verdana Pro Bold</vt:lpstr>
      <vt:lpstr>Verdana Pro</vt:lpstr>
      <vt:lpstr>Arial</vt:lpstr>
      <vt:lpstr>Calibri</vt:lpstr>
      <vt:lpstr>Verdana Pro Condensed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MGI[1].pptx</dc:title>
  <dc:creator>User</dc:creator>
  <cp:lastModifiedBy>Eder Angelo Sanches</cp:lastModifiedBy>
  <cp:revision>11</cp:revision>
  <dcterms:created xsi:type="dcterms:W3CDTF">2006-08-16T00:00:00Z</dcterms:created>
  <dcterms:modified xsi:type="dcterms:W3CDTF">2024-01-08T14:56:01Z</dcterms:modified>
  <dc:identifier>DAFitdP5noQ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0x010100B03419E25CABE34CA050CAD8842B582D</vt:lpwstr>
  </property>
  <property fmtid="{D5CDD505-2E9C-101B-9397-08002B2CF9AE}" pid="3" name="MediaServiceImageTags">
    <vt:lpwstr/>
  </property>
</Properties>
</file>